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18288000" cy="10287000"/>
  <p:notesSz cx="6858000" cy="9144000"/>
  <p:embeddedFontLst>
    <p:embeddedFont>
      <p:font typeface="Brightwall" charset="1" panose="02000500000000000000"/>
      <p:regular r:id="rId36"/>
    </p:embeddedFont>
    <p:embeddedFont>
      <p:font typeface="Gochi Hand" charset="1" panose="00000000000000000000"/>
      <p:regular r:id="rId37"/>
    </p:embeddedFont>
    <p:embeddedFont>
      <p:font typeface="Canva Sans" charset="1" panose="020B0503030501040103"/>
      <p:regular r:id="rId38"/>
    </p:embeddedFont>
    <p:embeddedFont>
      <p:font typeface="Canva Sans Bold" charset="1" panose="020B0803030501040103"/>
      <p:regular r:id="rId39"/>
    </p:embeddedFont>
    <p:embeddedFont>
      <p:font typeface="Santral" charset="1" panose="00000000000000000000"/>
      <p:regular r:id="rId40"/>
    </p:embeddedFont>
    <p:embeddedFont>
      <p:font typeface="marlita -free for personal use" charset="1" panose="02000500000000000000"/>
      <p:regular r:id="rId41"/>
    </p:embeddedFont>
    <p:embeddedFont>
      <p:font typeface="Antic" charset="1" panose="0000000000000000000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13.gif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mailto:eflynn@regent.edu" TargetMode="External" Type="http://schemas.openxmlformats.org/officeDocument/2006/relationships/hyperlink"/><Relationship Id="rId5" Target="../media/image15.png" Type="http://schemas.openxmlformats.org/officeDocument/2006/relationships/image"/><Relationship Id="rId6" Target="../media/image16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13.gif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13.gif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2" t="-24573" r="-5765" b="-215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436131" y="4440011"/>
            <a:ext cx="4749580" cy="4571471"/>
          </a:xfrm>
          <a:custGeom>
            <a:avLst/>
            <a:gdLst/>
            <a:ahLst/>
            <a:cxnLst/>
            <a:rect r="r" b="b" t="t" l="l"/>
            <a:pathLst>
              <a:path h="4571471" w="4749580">
                <a:moveTo>
                  <a:pt x="0" y="0"/>
                </a:moveTo>
                <a:lnTo>
                  <a:pt x="4749581" y="0"/>
                </a:lnTo>
                <a:lnTo>
                  <a:pt x="4749581" y="4571471"/>
                </a:lnTo>
                <a:lnTo>
                  <a:pt x="0" y="457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8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42882" y="537779"/>
            <a:ext cx="8108535" cy="7804465"/>
          </a:xfrm>
          <a:custGeom>
            <a:avLst/>
            <a:gdLst/>
            <a:ahLst/>
            <a:cxnLst/>
            <a:rect r="r" b="b" t="t" l="l"/>
            <a:pathLst>
              <a:path h="7804465" w="8108535">
                <a:moveTo>
                  <a:pt x="0" y="0"/>
                </a:moveTo>
                <a:lnTo>
                  <a:pt x="8108535" y="0"/>
                </a:lnTo>
                <a:lnTo>
                  <a:pt x="8108535" y="7804465"/>
                </a:lnTo>
                <a:lnTo>
                  <a:pt x="0" y="78044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8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197150" y="6364096"/>
            <a:ext cx="7315200" cy="1463040"/>
          </a:xfrm>
          <a:custGeom>
            <a:avLst/>
            <a:gdLst/>
            <a:ahLst/>
            <a:cxnLst/>
            <a:rect r="r" b="b" t="t" l="l"/>
            <a:pathLst>
              <a:path h="1463040" w="7315200">
                <a:moveTo>
                  <a:pt x="0" y="0"/>
                </a:moveTo>
                <a:lnTo>
                  <a:pt x="7315200" y="0"/>
                </a:lnTo>
                <a:lnTo>
                  <a:pt x="7315200" y="1463040"/>
                </a:lnTo>
                <a:lnTo>
                  <a:pt x="0" y="1463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827663" y="7946771"/>
            <a:ext cx="3180770" cy="2150728"/>
          </a:xfrm>
          <a:custGeom>
            <a:avLst/>
            <a:gdLst/>
            <a:ahLst/>
            <a:cxnLst/>
            <a:rect r="r" b="b" t="t" l="l"/>
            <a:pathLst>
              <a:path h="2150728" w="3180770">
                <a:moveTo>
                  <a:pt x="0" y="0"/>
                </a:moveTo>
                <a:lnTo>
                  <a:pt x="3180770" y="0"/>
                </a:lnTo>
                <a:lnTo>
                  <a:pt x="3180770" y="2150728"/>
                </a:lnTo>
                <a:lnTo>
                  <a:pt x="0" y="21507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166787" y="2715986"/>
            <a:ext cx="11954426" cy="2638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800"/>
              </a:lnSpc>
            </a:pPr>
            <a:r>
              <a:rPr lang="en-US" sz="12000" spc="-420">
                <a:solidFill>
                  <a:srgbClr val="000000"/>
                </a:solidFill>
                <a:latin typeface="Brightwall"/>
                <a:ea typeface="Brightwall"/>
                <a:cs typeface="Brightwall"/>
                <a:sym typeface="Brightwall"/>
              </a:rPr>
              <a:t>Event Training </a:t>
            </a:r>
          </a:p>
        </p:txBody>
      </p:sp>
      <p:sp>
        <p:nvSpPr>
          <p:cNvPr name="TextBox 8" id="8"/>
          <p:cNvSpPr txBox="true"/>
          <p:nvPr/>
        </p:nvSpPr>
        <p:spPr>
          <a:xfrm rot="-2872">
            <a:off x="5159034" y="6633827"/>
            <a:ext cx="7969931" cy="760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30"/>
              </a:lnSpc>
            </a:pPr>
            <a:r>
              <a:rPr lang="en-US" sz="4450">
                <a:solidFill>
                  <a:srgbClr val="000000"/>
                </a:solidFill>
                <a:latin typeface="Gochi Hand"/>
                <a:ea typeface="Gochi Hand"/>
                <a:cs typeface="Gochi Hand"/>
                <a:sym typeface="Gochi Hand"/>
              </a:rPr>
              <a:t>Leading a Student Organization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2" t="-24573" r="-5765" b="-215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852528" y="-1872484"/>
            <a:ext cx="9762455" cy="9396363"/>
          </a:xfrm>
          <a:custGeom>
            <a:avLst/>
            <a:gdLst/>
            <a:ahLst/>
            <a:cxnLst/>
            <a:rect r="r" b="b" t="t" l="l"/>
            <a:pathLst>
              <a:path h="9396363" w="9762455">
                <a:moveTo>
                  <a:pt x="0" y="0"/>
                </a:moveTo>
                <a:lnTo>
                  <a:pt x="9762456" y="0"/>
                </a:lnTo>
                <a:lnTo>
                  <a:pt x="9762456" y="9396363"/>
                </a:lnTo>
                <a:lnTo>
                  <a:pt x="0" y="93963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2579934"/>
            <a:ext cx="7420497" cy="7420497"/>
          </a:xfrm>
          <a:custGeom>
            <a:avLst/>
            <a:gdLst/>
            <a:ahLst/>
            <a:cxnLst/>
            <a:rect r="r" b="b" t="t" l="l"/>
            <a:pathLst>
              <a:path h="7420497" w="7420497">
                <a:moveTo>
                  <a:pt x="0" y="0"/>
                </a:moveTo>
                <a:lnTo>
                  <a:pt x="7420497" y="0"/>
                </a:lnTo>
                <a:lnTo>
                  <a:pt x="7420497" y="7420497"/>
                </a:lnTo>
                <a:lnTo>
                  <a:pt x="0" y="7420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-763058">
            <a:off x="1159100" y="1557294"/>
            <a:ext cx="4852679" cy="2188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76"/>
              </a:lnSpc>
            </a:pPr>
            <a:r>
              <a:rPr lang="en-US" sz="12840">
                <a:solidFill>
                  <a:srgbClr val="000000"/>
                </a:solidFill>
                <a:latin typeface="marlita -free for personal use"/>
                <a:ea typeface="marlita -free for personal use"/>
                <a:cs typeface="marlita -free for personal use"/>
                <a:sym typeface="marlita -free for personal use"/>
              </a:rPr>
              <a:t>Step 2: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71204" y="4186703"/>
            <a:ext cx="6935489" cy="444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Marketing your event!</a:t>
            </a:r>
          </a:p>
          <a:p>
            <a:pPr algn="l" marL="777240" indent="-388620" lvl="1">
              <a:lnSpc>
                <a:spcPts val="5040"/>
              </a:lnSpc>
              <a:buAutoNum type="arabicPeriod" startAt="1"/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Instagram</a:t>
            </a:r>
          </a:p>
          <a:p>
            <a:pPr algn="l" marL="777240" indent="-388620" lvl="1">
              <a:lnSpc>
                <a:spcPts val="5040"/>
              </a:lnSpc>
              <a:buAutoNum type="arabicPeriod" startAt="1"/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Regent Run (university calendar)</a:t>
            </a:r>
          </a:p>
          <a:p>
            <a:pPr algn="l" marL="777240" indent="-388620" lvl="1">
              <a:lnSpc>
                <a:spcPts val="5040"/>
              </a:lnSpc>
              <a:buAutoNum type="arabicPeriod" startAt="1"/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Flyers on campus bulletins</a:t>
            </a:r>
          </a:p>
          <a:p>
            <a:pPr algn="l" marL="777240" indent="-388620" lvl="1">
              <a:lnSpc>
                <a:spcPts val="5040"/>
              </a:lnSpc>
              <a:buAutoNum type="arabicPeriod" startAt="1"/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Housing flyers (need approval)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191687" y="1584253"/>
            <a:ext cx="7292132" cy="995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Brightwall"/>
                <a:ea typeface="Brightwall"/>
                <a:cs typeface="Brightwall"/>
                <a:sym typeface="Brightwall"/>
              </a:rPr>
              <a:t>Marketing your Event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566491" y="4551511"/>
            <a:ext cx="7097050" cy="1889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u="sng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Do not</a:t>
            </a: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 advertise until you’ve received event approval via email from Admin Services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7945886" y="4879112"/>
            <a:ext cx="2924500" cy="28221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2" t="-24573" r="-5765" b="-215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852528" y="-1872484"/>
            <a:ext cx="9762455" cy="9396363"/>
          </a:xfrm>
          <a:custGeom>
            <a:avLst/>
            <a:gdLst/>
            <a:ahLst/>
            <a:cxnLst/>
            <a:rect r="r" b="b" t="t" l="l"/>
            <a:pathLst>
              <a:path h="9396363" w="9762455">
                <a:moveTo>
                  <a:pt x="0" y="0"/>
                </a:moveTo>
                <a:lnTo>
                  <a:pt x="9762456" y="0"/>
                </a:lnTo>
                <a:lnTo>
                  <a:pt x="9762456" y="9396363"/>
                </a:lnTo>
                <a:lnTo>
                  <a:pt x="0" y="93963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763058">
            <a:off x="1159100" y="1557294"/>
            <a:ext cx="4852679" cy="2188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76"/>
              </a:lnSpc>
            </a:pPr>
            <a:r>
              <a:rPr lang="en-US" sz="12840">
                <a:solidFill>
                  <a:srgbClr val="000000"/>
                </a:solidFill>
                <a:latin typeface="marlita -free for personal use"/>
                <a:ea typeface="marlita -free for personal use"/>
                <a:cs typeface="marlita -free for personal use"/>
                <a:sym typeface="marlita -free for personal use"/>
              </a:rPr>
              <a:t>Step 3: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299412" y="1583707"/>
            <a:ext cx="3292947" cy="1184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Brightwall"/>
                <a:ea typeface="Brightwall"/>
                <a:cs typeface="Brightwall"/>
                <a:sym typeface="Brightwall"/>
              </a:rPr>
              <a:t>Flyers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54312" y="4532522"/>
            <a:ext cx="6693196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On campus bulletin boards 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991177" y="6910469"/>
            <a:ext cx="1954709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Housing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357630" y="4318168"/>
            <a:ext cx="8115300" cy="1889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Submit to Copy Services for them to print and post your posters around campus.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357630" y="6910469"/>
            <a:ext cx="8115300" cy="252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Must receive signed approval from Student Engagement </a:t>
            </a:r>
            <a:r>
              <a:rPr lang="en-US" sz="3600" u="sng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before</a:t>
            </a: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 bringing posters to housing for RD approval.</a:t>
            </a:r>
          </a:p>
        </p:txBody>
      </p:sp>
      <p:sp>
        <p:nvSpPr>
          <p:cNvPr name="AutoShape 10" id="10"/>
          <p:cNvSpPr/>
          <p:nvPr/>
        </p:nvSpPr>
        <p:spPr>
          <a:xfrm flipV="true">
            <a:off x="8370079" y="4837085"/>
            <a:ext cx="773517" cy="16433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1" id="11"/>
          <p:cNvSpPr/>
          <p:nvPr/>
        </p:nvSpPr>
        <p:spPr>
          <a:xfrm flipV="true">
            <a:off x="8370483" y="7242295"/>
            <a:ext cx="773517" cy="16433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2" t="-24573" r="-5765" b="-215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852528" y="-1872484"/>
            <a:ext cx="9762455" cy="9396363"/>
          </a:xfrm>
          <a:custGeom>
            <a:avLst/>
            <a:gdLst/>
            <a:ahLst/>
            <a:cxnLst/>
            <a:rect r="r" b="b" t="t" l="l"/>
            <a:pathLst>
              <a:path h="9396363" w="9762455">
                <a:moveTo>
                  <a:pt x="0" y="0"/>
                </a:moveTo>
                <a:lnTo>
                  <a:pt x="9762456" y="0"/>
                </a:lnTo>
                <a:lnTo>
                  <a:pt x="9762456" y="9396363"/>
                </a:lnTo>
                <a:lnTo>
                  <a:pt x="0" y="93963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763058">
            <a:off x="1159100" y="1557294"/>
            <a:ext cx="4852679" cy="2188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76"/>
              </a:lnSpc>
            </a:pPr>
            <a:r>
              <a:rPr lang="en-US" sz="12840">
                <a:solidFill>
                  <a:srgbClr val="000000"/>
                </a:solidFill>
                <a:latin typeface="marlita -free for personal use"/>
                <a:ea typeface="marlita -free for personal use"/>
                <a:cs typeface="marlita -free for personal use"/>
                <a:sym typeface="marlita -free for personal use"/>
              </a:rPr>
              <a:t>Step 4: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191687" y="1681425"/>
            <a:ext cx="9466226" cy="1144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>
                <a:solidFill>
                  <a:srgbClr val="000000"/>
                </a:solidFill>
                <a:latin typeface="Brightwall"/>
                <a:ea typeface="Brightwall"/>
                <a:cs typeface="Brightwall"/>
                <a:sym typeface="Brightwall"/>
              </a:rPr>
              <a:t>Social Media Advertising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46114" y="4484370"/>
            <a:ext cx="15395772" cy="1251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If your organization has an approved Instagram platform, please post your flyers and tag Student Engagement so we can re-post!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46114" y="6272294"/>
            <a:ext cx="15395772" cy="1251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All branding guidelines and policies for Instagram can be found on the Student Engagement webpage underneath Social Media.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46114" y="8057279"/>
            <a:ext cx="15395772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When in doubt, ask before posting!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2" t="-24573" r="-5765" b="-215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348479" y="-1080297"/>
            <a:ext cx="9762455" cy="9396363"/>
          </a:xfrm>
          <a:custGeom>
            <a:avLst/>
            <a:gdLst/>
            <a:ahLst/>
            <a:cxnLst/>
            <a:rect r="r" b="b" t="t" l="l"/>
            <a:pathLst>
              <a:path h="9396363" w="9762455">
                <a:moveTo>
                  <a:pt x="0" y="0"/>
                </a:moveTo>
                <a:lnTo>
                  <a:pt x="9762455" y="0"/>
                </a:lnTo>
                <a:lnTo>
                  <a:pt x="9762455" y="9396363"/>
                </a:lnTo>
                <a:lnTo>
                  <a:pt x="0" y="93963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45095" y="962025"/>
            <a:ext cx="17597809" cy="763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If your organization does not have an Instagram and you wish to start one, </a:t>
            </a: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contact the Student Engagement Team. We will walk you through the process!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</a:p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Please review the Instagram Social Media Policy.</a:t>
            </a:r>
          </a:p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These social media platforms are NOT approved: 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TikTok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Facebook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Snapchat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Twitter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LinkedIn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Non-Regent websites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Gmail accounts are approved to use for your organization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2" t="-24573" r="-5765" b="-215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852528" y="-1872484"/>
            <a:ext cx="9762455" cy="9396363"/>
          </a:xfrm>
          <a:custGeom>
            <a:avLst/>
            <a:gdLst/>
            <a:ahLst/>
            <a:cxnLst/>
            <a:rect r="r" b="b" t="t" l="l"/>
            <a:pathLst>
              <a:path h="9396363" w="9762455">
                <a:moveTo>
                  <a:pt x="0" y="0"/>
                </a:moveTo>
                <a:lnTo>
                  <a:pt x="9762456" y="0"/>
                </a:lnTo>
                <a:lnTo>
                  <a:pt x="9762456" y="9396363"/>
                </a:lnTo>
                <a:lnTo>
                  <a:pt x="0" y="93963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876300"/>
            <a:ext cx="12298142" cy="1368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>
                <a:solidFill>
                  <a:srgbClr val="000000"/>
                </a:solidFill>
                <a:latin typeface="Brightwall"/>
                <a:ea typeface="Brightwall"/>
                <a:cs typeface="Brightwall"/>
                <a:sym typeface="Brightwall"/>
              </a:rPr>
              <a:t>Final Notes about Events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891915"/>
            <a:ext cx="15592970" cy="1251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If the university closes for weather, all events are </a:t>
            </a:r>
            <a:r>
              <a:rPr lang="en-US" sz="3600" u="sng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cancelled</a:t>
            </a: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 both on and off campus.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14350" y="6272294"/>
            <a:ext cx="17259300" cy="1251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Do not show movies or documentaries without purchasing the copy right from Swank Motion pictures (price ranges from $500-$1,500).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2" t="-24573" r="-5765" b="-215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348479" y="-1080297"/>
            <a:ext cx="9762455" cy="9396363"/>
          </a:xfrm>
          <a:custGeom>
            <a:avLst/>
            <a:gdLst/>
            <a:ahLst/>
            <a:cxnLst/>
            <a:rect r="r" b="b" t="t" l="l"/>
            <a:pathLst>
              <a:path h="9396363" w="9762455">
                <a:moveTo>
                  <a:pt x="0" y="0"/>
                </a:moveTo>
                <a:lnTo>
                  <a:pt x="9762455" y="0"/>
                </a:lnTo>
                <a:lnTo>
                  <a:pt x="9762455" y="9396363"/>
                </a:lnTo>
                <a:lnTo>
                  <a:pt x="0" y="93963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500014">
            <a:off x="13302379" y="6458093"/>
            <a:ext cx="1455595" cy="950107"/>
          </a:xfrm>
          <a:custGeom>
            <a:avLst/>
            <a:gdLst/>
            <a:ahLst/>
            <a:cxnLst/>
            <a:rect r="r" b="b" t="t" l="l"/>
            <a:pathLst>
              <a:path h="950107" w="1455595">
                <a:moveTo>
                  <a:pt x="0" y="0"/>
                </a:moveTo>
                <a:lnTo>
                  <a:pt x="1455595" y="0"/>
                </a:lnTo>
                <a:lnTo>
                  <a:pt x="1455595" y="950106"/>
                </a:lnTo>
                <a:lnTo>
                  <a:pt x="0" y="9501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064124" y="3404939"/>
            <a:ext cx="10159752" cy="3134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97"/>
              </a:lnSpc>
            </a:pPr>
            <a:r>
              <a:rPr lang="en-US" sz="18355">
                <a:solidFill>
                  <a:srgbClr val="000000"/>
                </a:solidFill>
                <a:latin typeface="marlita -free for personal use"/>
                <a:ea typeface="marlita -free for personal use"/>
                <a:cs typeface="marlita -free for personal use"/>
                <a:sym typeface="marlita -free for personal use"/>
              </a:rPr>
              <a:t>Fundraising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887488">
            <a:off x="4354988" y="2685977"/>
            <a:ext cx="1455595" cy="950107"/>
          </a:xfrm>
          <a:custGeom>
            <a:avLst/>
            <a:gdLst/>
            <a:ahLst/>
            <a:cxnLst/>
            <a:rect r="r" b="b" t="t" l="l"/>
            <a:pathLst>
              <a:path h="950107" w="1455595">
                <a:moveTo>
                  <a:pt x="0" y="0"/>
                </a:moveTo>
                <a:lnTo>
                  <a:pt x="1455595" y="0"/>
                </a:lnTo>
                <a:lnTo>
                  <a:pt x="1455595" y="950107"/>
                </a:lnTo>
                <a:lnTo>
                  <a:pt x="0" y="9501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58733">
            <a:off x="5608406" y="2230352"/>
            <a:ext cx="1455595" cy="950107"/>
          </a:xfrm>
          <a:custGeom>
            <a:avLst/>
            <a:gdLst/>
            <a:ahLst/>
            <a:cxnLst/>
            <a:rect r="r" b="b" t="t" l="l"/>
            <a:pathLst>
              <a:path h="950107" w="1455595">
                <a:moveTo>
                  <a:pt x="0" y="0"/>
                </a:moveTo>
                <a:lnTo>
                  <a:pt x="1455595" y="0"/>
                </a:lnTo>
                <a:lnTo>
                  <a:pt x="1455595" y="950107"/>
                </a:lnTo>
                <a:lnTo>
                  <a:pt x="0" y="9501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887488">
            <a:off x="15106745" y="4235192"/>
            <a:ext cx="1455595" cy="950107"/>
          </a:xfrm>
          <a:custGeom>
            <a:avLst/>
            <a:gdLst/>
            <a:ahLst/>
            <a:cxnLst/>
            <a:rect r="r" b="b" t="t" l="l"/>
            <a:pathLst>
              <a:path h="950107" w="1455595">
                <a:moveTo>
                  <a:pt x="0" y="0"/>
                </a:moveTo>
                <a:lnTo>
                  <a:pt x="1455595" y="0"/>
                </a:lnTo>
                <a:lnTo>
                  <a:pt x="1455595" y="950106"/>
                </a:lnTo>
                <a:lnTo>
                  <a:pt x="0" y="9501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380301">
            <a:off x="5179949" y="6441670"/>
            <a:ext cx="1455595" cy="950107"/>
          </a:xfrm>
          <a:custGeom>
            <a:avLst/>
            <a:gdLst/>
            <a:ahLst/>
            <a:cxnLst/>
            <a:rect r="r" b="b" t="t" l="l"/>
            <a:pathLst>
              <a:path h="950107" w="1455595">
                <a:moveTo>
                  <a:pt x="0" y="0"/>
                </a:moveTo>
                <a:lnTo>
                  <a:pt x="1455595" y="0"/>
                </a:lnTo>
                <a:lnTo>
                  <a:pt x="1455595" y="950107"/>
                </a:lnTo>
                <a:lnTo>
                  <a:pt x="0" y="9501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2" t="-24573" r="-5765" b="-215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348479" y="-1080297"/>
            <a:ext cx="9762455" cy="9396363"/>
          </a:xfrm>
          <a:custGeom>
            <a:avLst/>
            <a:gdLst/>
            <a:ahLst/>
            <a:cxnLst/>
            <a:rect r="r" b="b" t="t" l="l"/>
            <a:pathLst>
              <a:path h="9396363" w="9762455">
                <a:moveTo>
                  <a:pt x="0" y="0"/>
                </a:moveTo>
                <a:lnTo>
                  <a:pt x="9762455" y="0"/>
                </a:lnTo>
                <a:lnTo>
                  <a:pt x="9762455" y="9396363"/>
                </a:lnTo>
                <a:lnTo>
                  <a:pt x="0" y="93963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847725"/>
            <a:ext cx="8954859" cy="1660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74"/>
              </a:lnSpc>
            </a:pPr>
            <a:r>
              <a:rPr lang="en-US" sz="9767">
                <a:solidFill>
                  <a:srgbClr val="000000"/>
                </a:solidFill>
                <a:latin typeface="marlita -free for personal use"/>
                <a:ea typeface="marlita -free for personal use"/>
                <a:cs typeface="marlita -free for personal use"/>
                <a:sym typeface="marlita -free for personal use"/>
              </a:rPr>
              <a:t>Fundraising Policies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831484"/>
            <a:ext cx="17259300" cy="3166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If your organization is looking to fundraise, </a:t>
            </a:r>
            <a:r>
              <a:rPr lang="en-US" sz="3600" u="sng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always</a:t>
            </a: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 work with our Office of Advancement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For any questions, contact </a:t>
            </a: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Erin Flynn: </a:t>
            </a:r>
            <a:r>
              <a:rPr lang="en-US" sz="3600" u="sng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  <a:hlinkClick r:id="rId4" tooltip="mailto:eflynn@regent.edu"/>
              </a:rPr>
              <a:t>eflynn@regent.edu</a:t>
            </a: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, (757)-352-4831, ADM 126</a:t>
            </a:r>
          </a:p>
          <a:p>
            <a:pPr algn="ctr">
              <a:lnSpc>
                <a:spcPts val="5040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-1727691">
            <a:off x="320600" y="5064278"/>
            <a:ext cx="1093888" cy="714011"/>
          </a:xfrm>
          <a:custGeom>
            <a:avLst/>
            <a:gdLst/>
            <a:ahLst/>
            <a:cxnLst/>
            <a:rect r="r" b="b" t="t" l="l"/>
            <a:pathLst>
              <a:path h="714011" w="1093888">
                <a:moveTo>
                  <a:pt x="0" y="0"/>
                </a:moveTo>
                <a:lnTo>
                  <a:pt x="1093889" y="0"/>
                </a:lnTo>
                <a:lnTo>
                  <a:pt x="1093889" y="714010"/>
                </a:lnTo>
                <a:lnTo>
                  <a:pt x="0" y="7140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5839027"/>
            <a:ext cx="15755251" cy="3804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Before submitting your on or off campus event request that involves fundraising, you must submit the fundraising application and receive approval from Advancement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Application is due 90 days before you need funding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Do not use GoFundMe, your personal Venmo, or other non-Regent digital platforms 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887488">
            <a:off x="16056154" y="8783247"/>
            <a:ext cx="1455595" cy="950107"/>
          </a:xfrm>
          <a:custGeom>
            <a:avLst/>
            <a:gdLst/>
            <a:ahLst/>
            <a:cxnLst/>
            <a:rect r="r" b="b" t="t" l="l"/>
            <a:pathLst>
              <a:path h="950107" w="1455595">
                <a:moveTo>
                  <a:pt x="0" y="0"/>
                </a:moveTo>
                <a:lnTo>
                  <a:pt x="1455595" y="0"/>
                </a:lnTo>
                <a:lnTo>
                  <a:pt x="1455595" y="950106"/>
                </a:lnTo>
                <a:lnTo>
                  <a:pt x="0" y="9501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727691">
            <a:off x="9762681" y="451075"/>
            <a:ext cx="1093888" cy="714011"/>
          </a:xfrm>
          <a:custGeom>
            <a:avLst/>
            <a:gdLst/>
            <a:ahLst/>
            <a:cxnLst/>
            <a:rect r="r" b="b" t="t" l="l"/>
            <a:pathLst>
              <a:path h="714011" w="1093888">
                <a:moveTo>
                  <a:pt x="0" y="0"/>
                </a:moveTo>
                <a:lnTo>
                  <a:pt x="1093888" y="0"/>
                </a:lnTo>
                <a:lnTo>
                  <a:pt x="1093888" y="714011"/>
                </a:lnTo>
                <a:lnTo>
                  <a:pt x="0" y="7140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2" t="-24573" r="-5765" b="-215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348479" y="-1080297"/>
            <a:ext cx="9762455" cy="9396363"/>
          </a:xfrm>
          <a:custGeom>
            <a:avLst/>
            <a:gdLst/>
            <a:ahLst/>
            <a:cxnLst/>
            <a:rect r="r" b="b" t="t" l="l"/>
            <a:pathLst>
              <a:path h="9396363" w="9762455">
                <a:moveTo>
                  <a:pt x="0" y="0"/>
                </a:moveTo>
                <a:lnTo>
                  <a:pt x="9762455" y="0"/>
                </a:lnTo>
                <a:lnTo>
                  <a:pt x="9762455" y="9396363"/>
                </a:lnTo>
                <a:lnTo>
                  <a:pt x="0" y="93963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74503" y="419100"/>
            <a:ext cx="17476065" cy="2009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10"/>
              </a:lnSpc>
            </a:pPr>
            <a:r>
              <a:rPr lang="en-US" sz="9216" spc="-322">
                <a:solidFill>
                  <a:srgbClr val="000000"/>
                </a:solidFill>
                <a:latin typeface="Brightwall"/>
                <a:ea typeface="Brightwall"/>
                <a:cs typeface="Brightwall"/>
                <a:sym typeface="Brightwall"/>
              </a:rPr>
              <a:t> Fundraising using Square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72803" y="3268317"/>
            <a:ext cx="4062264" cy="662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 u="sng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What is Square?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532749" y="4023087"/>
            <a:ext cx="13785327" cy="1581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Square is a financial services platform by Block, Inc. for small and medium-sized businesses. It enables accepting credit card payments using smartphones as registers.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5873476"/>
            <a:ext cx="9394329" cy="811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Process for Reserving Square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7100042"/>
            <a:ext cx="15494371" cy="1216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9" indent="-377829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Email Ann Campbell in the Business Office to reserve the device.  You must know your cost center at the time of reserving.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8661400"/>
            <a:ext cx="15384066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If needed, reserve an IPad from IT by contacting the IT Help Desk.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2" t="-24573" r="-5765" b="-215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348479" y="-1080297"/>
            <a:ext cx="9762455" cy="9396363"/>
          </a:xfrm>
          <a:custGeom>
            <a:avLst/>
            <a:gdLst/>
            <a:ahLst/>
            <a:cxnLst/>
            <a:rect r="r" b="b" t="t" l="l"/>
            <a:pathLst>
              <a:path h="9396363" w="9762455">
                <a:moveTo>
                  <a:pt x="0" y="0"/>
                </a:moveTo>
                <a:lnTo>
                  <a:pt x="9762455" y="0"/>
                </a:lnTo>
                <a:lnTo>
                  <a:pt x="9762455" y="9396363"/>
                </a:lnTo>
                <a:lnTo>
                  <a:pt x="0" y="93963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356216" y="847725"/>
            <a:ext cx="15575569" cy="1682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60"/>
              </a:lnSpc>
            </a:pPr>
            <a:r>
              <a:rPr lang="en-US" sz="9900">
                <a:solidFill>
                  <a:srgbClr val="000000"/>
                </a:solidFill>
                <a:latin typeface="Brightwall"/>
                <a:ea typeface="Brightwall"/>
                <a:cs typeface="Brightwall"/>
                <a:sym typeface="Brightwall"/>
              </a:rPr>
              <a:t>Fundraising by Bake Sale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56216" y="3551210"/>
            <a:ext cx="15575569" cy="508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Bake sale items cannot be homemade. They must be individually pre-packaged and purchased from the Ordinary, a grocery store, or another licensed food establishment.</a:t>
            </a:r>
          </a:p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 </a:t>
            </a:r>
          </a:p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Approved food fundraiser examples: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Selling cupcakes, cookies or brownies purchased from Costco. 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Selling pre-packaged items such as candy or drinks.</a:t>
            </a:r>
          </a:p>
          <a:p>
            <a:pPr algn="l">
              <a:lnSpc>
                <a:spcPts val="5040"/>
              </a:lnSpc>
            </a:pP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2" t="-24573" r="-5765" b="-215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348479" y="-1080297"/>
            <a:ext cx="9762455" cy="9396363"/>
          </a:xfrm>
          <a:custGeom>
            <a:avLst/>
            <a:gdLst/>
            <a:ahLst/>
            <a:cxnLst/>
            <a:rect r="r" b="b" t="t" l="l"/>
            <a:pathLst>
              <a:path h="9396363" w="9762455">
                <a:moveTo>
                  <a:pt x="0" y="0"/>
                </a:moveTo>
                <a:lnTo>
                  <a:pt x="9762455" y="0"/>
                </a:lnTo>
                <a:lnTo>
                  <a:pt x="9762455" y="9396363"/>
                </a:lnTo>
                <a:lnTo>
                  <a:pt x="0" y="93963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05968" y="419100"/>
            <a:ext cx="17476065" cy="2009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10"/>
              </a:lnSpc>
            </a:pPr>
            <a:r>
              <a:rPr lang="en-US" sz="9216" spc="-322">
                <a:solidFill>
                  <a:srgbClr val="000000"/>
                </a:solidFill>
                <a:latin typeface="Brightwall"/>
                <a:ea typeface="Brightwall"/>
                <a:cs typeface="Brightwall"/>
                <a:sym typeface="Brightwall"/>
              </a:rPr>
              <a:t>Additional Fundraising Information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17334" y="3551210"/>
            <a:ext cx="16853332" cy="508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5040"/>
              </a:lnSpc>
              <a:spcBef>
                <a:spcPct val="0"/>
              </a:spcBef>
              <a:buAutoNum type="arabicPeriod" startAt="1"/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Student dues are not considered fundraising.  If you want to charge your members dues, you must update your organization’s constitution to reflect this.</a:t>
            </a:r>
          </a:p>
          <a:p>
            <a:pPr algn="l" marL="777240" indent="-388620" lvl="1">
              <a:lnSpc>
                <a:spcPts val="5040"/>
              </a:lnSpc>
              <a:spcBef>
                <a:spcPct val="0"/>
              </a:spcBef>
              <a:buAutoNum type="arabicPeriod" startAt="1"/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One-off donations to your organization can be made electronically at </a:t>
            </a:r>
            <a:r>
              <a:rPr lang="en-US" sz="3600" u="sng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www.regent.edu/give.</a:t>
            </a: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 Make sure to write your organization’s name in the “Write in Designation” field.</a:t>
            </a:r>
          </a:p>
          <a:p>
            <a:pPr algn="l" marL="777240" indent="-388620" lvl="1">
              <a:lnSpc>
                <a:spcPts val="5040"/>
              </a:lnSpc>
              <a:spcBef>
                <a:spcPct val="0"/>
              </a:spcBef>
              <a:buAutoNum type="arabicPeriod" startAt="1"/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Cash donations should be given to Erin Flynn (ADM 126) for her to process and deposit into your account.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2" t="-24573" r="-5765" b="-215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182993" y="1355127"/>
            <a:ext cx="4841440" cy="4659886"/>
          </a:xfrm>
          <a:custGeom>
            <a:avLst/>
            <a:gdLst/>
            <a:ahLst/>
            <a:cxnLst/>
            <a:rect r="r" b="b" t="t" l="l"/>
            <a:pathLst>
              <a:path h="4659886" w="4841440">
                <a:moveTo>
                  <a:pt x="0" y="0"/>
                </a:moveTo>
                <a:lnTo>
                  <a:pt x="4841440" y="0"/>
                </a:lnTo>
                <a:lnTo>
                  <a:pt x="4841440" y="4659886"/>
                </a:lnTo>
                <a:lnTo>
                  <a:pt x="0" y="46598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1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75854" y="2263682"/>
            <a:ext cx="7502662" cy="7502662"/>
          </a:xfrm>
          <a:custGeom>
            <a:avLst/>
            <a:gdLst/>
            <a:ahLst/>
            <a:cxnLst/>
            <a:rect r="r" b="b" t="t" l="l"/>
            <a:pathLst>
              <a:path h="7502662" w="7502662">
                <a:moveTo>
                  <a:pt x="0" y="0"/>
                </a:moveTo>
                <a:lnTo>
                  <a:pt x="7502662" y="0"/>
                </a:lnTo>
                <a:lnTo>
                  <a:pt x="7502662" y="7502662"/>
                </a:lnTo>
                <a:lnTo>
                  <a:pt x="0" y="7502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209758" y="590550"/>
            <a:ext cx="6234855" cy="1435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86"/>
              </a:lnSpc>
            </a:pPr>
            <a:r>
              <a:rPr lang="en-US" sz="6571" spc="-230">
                <a:solidFill>
                  <a:srgbClr val="000000"/>
                </a:solidFill>
                <a:latin typeface="Brightwall"/>
                <a:ea typeface="Brightwall"/>
                <a:cs typeface="Brightwall"/>
                <a:sym typeface="Brightwall"/>
              </a:rPr>
              <a:t>Equipped to Lead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7444612" y="2263682"/>
            <a:ext cx="7502662" cy="7502662"/>
          </a:xfrm>
          <a:custGeom>
            <a:avLst/>
            <a:gdLst/>
            <a:ahLst/>
            <a:cxnLst/>
            <a:rect r="r" b="b" t="t" l="l"/>
            <a:pathLst>
              <a:path h="7502662" w="7502662">
                <a:moveTo>
                  <a:pt x="0" y="0"/>
                </a:moveTo>
                <a:lnTo>
                  <a:pt x="7502663" y="0"/>
                </a:lnTo>
                <a:lnTo>
                  <a:pt x="7502663" y="7502662"/>
                </a:lnTo>
                <a:lnTo>
                  <a:pt x="0" y="7502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327185" y="5086350"/>
            <a:ext cx="7086154" cy="3017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47716" indent="-373858" lvl="1">
              <a:lnSpc>
                <a:spcPts val="4848"/>
              </a:lnSpc>
              <a:buAutoNum type="arabicPeriod" startAt="1"/>
            </a:pPr>
            <a:r>
              <a:rPr lang="en-US" sz="346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Event Procedures</a:t>
            </a:r>
          </a:p>
          <a:p>
            <a:pPr algn="l" marL="747716" indent="-373858" lvl="1">
              <a:lnSpc>
                <a:spcPts val="4848"/>
              </a:lnSpc>
              <a:buAutoNum type="arabicPeriod" startAt="1"/>
            </a:pPr>
            <a:r>
              <a:rPr lang="en-US" sz="346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Fundraising </a:t>
            </a:r>
          </a:p>
          <a:p>
            <a:pPr algn="l" marL="747716" indent="-373858" lvl="1">
              <a:lnSpc>
                <a:spcPts val="4848"/>
              </a:lnSpc>
              <a:buAutoNum type="arabicPeriod" startAt="1"/>
            </a:pPr>
            <a:r>
              <a:rPr lang="en-US" sz="346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Finances &amp; Budgets</a:t>
            </a:r>
          </a:p>
          <a:p>
            <a:pPr algn="l" marL="747716" indent="-373858" lvl="1">
              <a:lnSpc>
                <a:spcPts val="4848"/>
              </a:lnSpc>
              <a:buAutoNum type="arabicPeriod" startAt="1"/>
            </a:pPr>
            <a:r>
              <a:rPr lang="en-US" sz="346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Social Media &amp; Advertising</a:t>
            </a:r>
          </a:p>
          <a:p>
            <a:pPr algn="l" marL="747716" indent="-373858" lvl="1">
              <a:lnSpc>
                <a:spcPts val="4848"/>
              </a:lnSpc>
              <a:buAutoNum type="arabicPeriod" startAt="1"/>
            </a:pPr>
            <a:r>
              <a:rPr lang="en-US" sz="346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Student Engagement Updates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55462" y="2859414"/>
            <a:ext cx="12446109" cy="2062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88"/>
              </a:lnSpc>
            </a:pPr>
            <a:r>
              <a:rPr lang="en-US" sz="392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This PowerPoint will provide an overview of helpful resources available to student organization leaders:</a:t>
            </a:r>
            <a:r>
              <a:rPr lang="en-US" sz="392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5488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2" t="-24573" r="-5765" b="-215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348479" y="-1080297"/>
            <a:ext cx="9762455" cy="9396363"/>
          </a:xfrm>
          <a:custGeom>
            <a:avLst/>
            <a:gdLst/>
            <a:ahLst/>
            <a:cxnLst/>
            <a:rect r="r" b="b" t="t" l="l"/>
            <a:pathLst>
              <a:path h="9396363" w="9762455">
                <a:moveTo>
                  <a:pt x="0" y="0"/>
                </a:moveTo>
                <a:lnTo>
                  <a:pt x="9762455" y="0"/>
                </a:lnTo>
                <a:lnTo>
                  <a:pt x="9762455" y="9396363"/>
                </a:lnTo>
                <a:lnTo>
                  <a:pt x="0" y="93963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46782" y="3549015"/>
            <a:ext cx="17539531" cy="3027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80"/>
              </a:lnSpc>
            </a:pPr>
            <a:r>
              <a:rPr lang="en-US" sz="8700">
                <a:solidFill>
                  <a:srgbClr val="000000"/>
                </a:solidFill>
                <a:latin typeface="Brightwall"/>
                <a:ea typeface="Brightwall"/>
                <a:cs typeface="Brightwall"/>
                <a:sym typeface="Brightwall"/>
              </a:rPr>
              <a:t>Finances, Budgeting, Cost Codes &amp; More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2" t="-24573" r="-5765" b="-215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348479" y="-1080297"/>
            <a:ext cx="9762455" cy="9396363"/>
          </a:xfrm>
          <a:custGeom>
            <a:avLst/>
            <a:gdLst/>
            <a:ahLst/>
            <a:cxnLst/>
            <a:rect r="r" b="b" t="t" l="l"/>
            <a:pathLst>
              <a:path h="9396363" w="9762455">
                <a:moveTo>
                  <a:pt x="0" y="0"/>
                </a:moveTo>
                <a:lnTo>
                  <a:pt x="9762455" y="0"/>
                </a:lnTo>
                <a:lnTo>
                  <a:pt x="9762455" y="9396363"/>
                </a:lnTo>
                <a:lnTo>
                  <a:pt x="0" y="93963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043386" y="914400"/>
            <a:ext cx="12201227" cy="1019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000000"/>
                </a:solidFill>
                <a:latin typeface="Brightwall"/>
                <a:ea typeface="Brightwall"/>
                <a:cs typeface="Brightwall"/>
                <a:sym typeface="Brightwall"/>
              </a:rPr>
              <a:t>Account Codes and Balance Checks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98216" y="6092190"/>
            <a:ext cx="16118829" cy="3166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For all student org account codes (cost code) and balance check information, please email Student Engagement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If your org does not have a cost code set up and you have a plan to fundraise, please email Student Engagement.</a:t>
            </a:r>
          </a:p>
          <a:p>
            <a:pPr algn="ctr">
              <a:lnSpc>
                <a:spcPts val="5040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807642" y="2908936"/>
            <a:ext cx="14672715" cy="2198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 account code or cost code is your organization’s Regent approved bank account where your funds are deposited.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2" t="-24573" r="-5765" b="-215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348479" y="-1080297"/>
            <a:ext cx="9762455" cy="9396363"/>
          </a:xfrm>
          <a:custGeom>
            <a:avLst/>
            <a:gdLst/>
            <a:ahLst/>
            <a:cxnLst/>
            <a:rect r="r" b="b" t="t" l="l"/>
            <a:pathLst>
              <a:path h="9396363" w="9762455">
                <a:moveTo>
                  <a:pt x="0" y="0"/>
                </a:moveTo>
                <a:lnTo>
                  <a:pt x="9762455" y="0"/>
                </a:lnTo>
                <a:lnTo>
                  <a:pt x="9762455" y="9396363"/>
                </a:lnTo>
                <a:lnTo>
                  <a:pt x="0" y="93963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60302" y="885825"/>
            <a:ext cx="6551563" cy="1292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>
                <a:solidFill>
                  <a:srgbClr val="000000"/>
                </a:solidFill>
                <a:latin typeface="Brightwall"/>
                <a:ea typeface="Brightwall"/>
                <a:cs typeface="Brightwall"/>
                <a:sym typeface="Brightwall"/>
              </a:rPr>
              <a:t>Reimbursement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79172" y="3728402"/>
            <a:ext cx="16529657" cy="2734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If you made purchases on behalf of your student organization using your personal money, you can be reimbursed from your organizations account.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2" t="-24573" r="-5765" b="-215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348479" y="-1080297"/>
            <a:ext cx="9762455" cy="9396363"/>
          </a:xfrm>
          <a:custGeom>
            <a:avLst/>
            <a:gdLst/>
            <a:ahLst/>
            <a:cxnLst/>
            <a:rect r="r" b="b" t="t" l="l"/>
            <a:pathLst>
              <a:path h="9396363" w="9762455">
                <a:moveTo>
                  <a:pt x="0" y="0"/>
                </a:moveTo>
                <a:lnTo>
                  <a:pt x="9762455" y="0"/>
                </a:lnTo>
                <a:lnTo>
                  <a:pt x="9762455" y="9396363"/>
                </a:lnTo>
                <a:lnTo>
                  <a:pt x="0" y="93963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21656" y="4251025"/>
            <a:ext cx="16283160" cy="4792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49964" indent="-474982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Ensure student org account has available funds</a:t>
            </a:r>
          </a:p>
          <a:p>
            <a:pPr algn="l" marL="949964" indent="-474982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Ask Faculty Advisor, Cindy, or Student Engagement Team for help as needed</a:t>
            </a:r>
          </a:p>
          <a:p>
            <a:pPr algn="l" marL="949964" indent="-474982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Must have Budget Manager signature</a:t>
            </a:r>
          </a:p>
          <a:p>
            <a:pPr algn="l" marL="949964" indent="-474982" lvl="1">
              <a:lnSpc>
                <a:spcPts val="6160"/>
              </a:lnSpc>
              <a:buFont typeface="Arial"/>
              <a:buChar char="•"/>
            </a:pPr>
            <a:r>
              <a:rPr lang="en-US" sz="4400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Must have original receipts attached</a:t>
            </a:r>
          </a:p>
          <a:p>
            <a:pPr algn="ctr">
              <a:lnSpc>
                <a:spcPts val="7279"/>
              </a:lnSpc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2532749" y="3015902"/>
            <a:ext cx="2263639" cy="1048394"/>
            <a:chOff x="0" y="0"/>
            <a:chExt cx="596185" cy="2761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96185" cy="276120"/>
            </a:xfrm>
            <a:custGeom>
              <a:avLst/>
              <a:gdLst/>
              <a:ahLst/>
              <a:cxnLst/>
              <a:rect r="r" b="b" t="t" l="l"/>
              <a:pathLst>
                <a:path h="276120" w="596185">
                  <a:moveTo>
                    <a:pt x="0" y="0"/>
                  </a:moveTo>
                  <a:lnTo>
                    <a:pt x="596185" y="0"/>
                  </a:lnTo>
                  <a:lnTo>
                    <a:pt x="596185" y="276120"/>
                  </a:lnTo>
                  <a:lnTo>
                    <a:pt x="0" y="276120"/>
                  </a:lnTo>
                  <a:close/>
                </a:path>
              </a:pathLst>
            </a:custGeom>
            <a:solidFill>
              <a:srgbClr val="528D7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596185" cy="3142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88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904875"/>
            <a:ext cx="9587198" cy="1184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Brightwall"/>
                <a:ea typeface="Brightwall"/>
                <a:cs typeface="Brightwall"/>
                <a:sym typeface="Brightwall"/>
              </a:rPr>
              <a:t>Reimbursement Process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606698" y="3064166"/>
            <a:ext cx="2115741" cy="847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4899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Step 1: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968540" y="3083216"/>
            <a:ext cx="7989391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Complete an Expense Report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2" t="-24573" r="-5765" b="-215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348479" y="-1080297"/>
            <a:ext cx="9762455" cy="9396363"/>
          </a:xfrm>
          <a:custGeom>
            <a:avLst/>
            <a:gdLst/>
            <a:ahLst/>
            <a:cxnLst/>
            <a:rect r="r" b="b" t="t" l="l"/>
            <a:pathLst>
              <a:path h="9396363" w="9762455">
                <a:moveTo>
                  <a:pt x="0" y="0"/>
                </a:moveTo>
                <a:lnTo>
                  <a:pt x="9762455" y="0"/>
                </a:lnTo>
                <a:lnTo>
                  <a:pt x="9762455" y="9396363"/>
                </a:lnTo>
                <a:lnTo>
                  <a:pt x="0" y="93963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885825"/>
            <a:ext cx="9587198" cy="1219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39"/>
              </a:lnSpc>
            </a:pPr>
            <a:r>
              <a:rPr lang="en-US" sz="7099">
                <a:solidFill>
                  <a:srgbClr val="000000"/>
                </a:solidFill>
                <a:latin typeface="Brightwall"/>
                <a:ea typeface="Brightwall"/>
                <a:cs typeface="Brightwall"/>
                <a:sym typeface="Brightwall"/>
              </a:rPr>
              <a:t>Reimbursement Process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3059284" y="2939382"/>
            <a:ext cx="2263639" cy="1048394"/>
            <a:chOff x="0" y="0"/>
            <a:chExt cx="596185" cy="2761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96185" cy="276120"/>
            </a:xfrm>
            <a:custGeom>
              <a:avLst/>
              <a:gdLst/>
              <a:ahLst/>
              <a:cxnLst/>
              <a:rect r="r" b="b" t="t" l="l"/>
              <a:pathLst>
                <a:path h="276120" w="596185">
                  <a:moveTo>
                    <a:pt x="0" y="0"/>
                  </a:moveTo>
                  <a:lnTo>
                    <a:pt x="596185" y="0"/>
                  </a:lnTo>
                  <a:lnTo>
                    <a:pt x="596185" y="276120"/>
                  </a:lnTo>
                  <a:lnTo>
                    <a:pt x="0" y="276120"/>
                  </a:lnTo>
                  <a:close/>
                </a:path>
              </a:pathLst>
            </a:custGeom>
            <a:solidFill>
              <a:srgbClr val="528D7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596185" cy="3142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88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283977" y="3033684"/>
            <a:ext cx="2038945" cy="764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Step 2: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470612" y="3026700"/>
            <a:ext cx="6985248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Sign up for direct deposit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21656" y="4251025"/>
            <a:ext cx="16283160" cy="401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49964" indent="-474982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Business Office will not write you a paper check </a:t>
            </a:r>
          </a:p>
          <a:p>
            <a:pPr algn="l" marL="949964" indent="-474982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Routing number and Account number are not listed on your debit/credit card.. Check “Account Details” on your online banking app.</a:t>
            </a:r>
          </a:p>
          <a:p>
            <a:pPr algn="ctr">
              <a:lnSpc>
                <a:spcPts val="7279"/>
              </a:lnSpc>
            </a:pP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2" t="-24573" r="-5765" b="-215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348479" y="-1080297"/>
            <a:ext cx="9762455" cy="9396363"/>
          </a:xfrm>
          <a:custGeom>
            <a:avLst/>
            <a:gdLst/>
            <a:ahLst/>
            <a:cxnLst/>
            <a:rect r="r" b="b" t="t" l="l"/>
            <a:pathLst>
              <a:path h="9396363" w="9762455">
                <a:moveTo>
                  <a:pt x="0" y="0"/>
                </a:moveTo>
                <a:lnTo>
                  <a:pt x="9762455" y="0"/>
                </a:lnTo>
                <a:lnTo>
                  <a:pt x="9762455" y="9396363"/>
                </a:lnTo>
                <a:lnTo>
                  <a:pt x="0" y="93963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55427" y="4672965"/>
            <a:ext cx="15977146" cy="1351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7899">
                <a:solidFill>
                  <a:srgbClr val="000000"/>
                </a:solidFill>
                <a:latin typeface="Brightwall"/>
                <a:ea typeface="Brightwall"/>
                <a:cs typeface="Brightwall"/>
                <a:sym typeface="Brightwall"/>
              </a:rPr>
              <a:t>Student Engagement Announcements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2" t="-24573" r="-5765" b="-215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348479" y="-1080297"/>
            <a:ext cx="9762455" cy="9396363"/>
          </a:xfrm>
          <a:custGeom>
            <a:avLst/>
            <a:gdLst/>
            <a:ahLst/>
            <a:cxnLst/>
            <a:rect r="r" b="b" t="t" l="l"/>
            <a:pathLst>
              <a:path h="9396363" w="9762455">
                <a:moveTo>
                  <a:pt x="0" y="0"/>
                </a:moveTo>
                <a:lnTo>
                  <a:pt x="9762455" y="0"/>
                </a:lnTo>
                <a:lnTo>
                  <a:pt x="9762455" y="9396363"/>
                </a:lnTo>
                <a:lnTo>
                  <a:pt x="0" y="93963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876300"/>
            <a:ext cx="7580709" cy="1351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7899">
                <a:solidFill>
                  <a:srgbClr val="000000"/>
                </a:solidFill>
                <a:latin typeface="Brightwall"/>
                <a:ea typeface="Brightwall"/>
                <a:cs typeface="Brightwall"/>
                <a:sym typeface="Brightwall"/>
              </a:rPr>
              <a:t>Charter Renewal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532749" y="3242389"/>
            <a:ext cx="12765137" cy="4780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Charter Renewal is due Monday, September 16, 2024, by 5PM</a:t>
            </a:r>
          </a:p>
          <a:p>
            <a:pPr algn="ctr">
              <a:lnSpc>
                <a:spcPts val="4759"/>
              </a:lnSpc>
            </a:pP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Charter Renewal Documents:</a:t>
            </a:r>
          </a:p>
          <a:p>
            <a:pPr algn="just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Charter Renewal Form </a:t>
            </a:r>
          </a:p>
          <a:p>
            <a:pPr algn="just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Faculty Advisor Agreement Form &amp; Training </a:t>
            </a:r>
          </a:p>
          <a:p>
            <a:pPr algn="just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Updated Constitution </a:t>
            </a:r>
          </a:p>
          <a:p>
            <a:pPr algn="just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L.E.A.D Certification- Ungrad Orgs ONLY</a:t>
            </a:r>
            <a:r>
              <a:rPr lang="en-US" sz="3399">
                <a:solidFill>
                  <a:srgbClr val="5E927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475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3235226" y="8249391"/>
            <a:ext cx="10748367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All documents must be submitted electronically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2" t="-24573" r="-5765" b="-215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348479" y="-1080297"/>
            <a:ext cx="9762455" cy="9396363"/>
          </a:xfrm>
          <a:custGeom>
            <a:avLst/>
            <a:gdLst/>
            <a:ahLst/>
            <a:cxnLst/>
            <a:rect r="r" b="b" t="t" l="l"/>
            <a:pathLst>
              <a:path h="9396363" w="9762455">
                <a:moveTo>
                  <a:pt x="0" y="0"/>
                </a:moveTo>
                <a:lnTo>
                  <a:pt x="9762455" y="0"/>
                </a:lnTo>
                <a:lnTo>
                  <a:pt x="9762455" y="9396363"/>
                </a:lnTo>
                <a:lnTo>
                  <a:pt x="0" y="93963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876300"/>
            <a:ext cx="11955178" cy="1351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7899">
                <a:solidFill>
                  <a:srgbClr val="000000"/>
                </a:solidFill>
                <a:latin typeface="Brightwall"/>
                <a:ea typeface="Brightwall"/>
                <a:cs typeface="Brightwall"/>
                <a:sym typeface="Brightwall"/>
              </a:rPr>
              <a:t>Campus Connection Fair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479614" y="3541685"/>
            <a:ext cx="12351246" cy="349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6" indent="-431798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Date: Friday, August 30th, 2024</a:t>
            </a:r>
          </a:p>
          <a:p>
            <a:pPr algn="l" marL="863596" indent="-431798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Time: 1PM-3PM </a:t>
            </a:r>
          </a:p>
          <a:p>
            <a:pPr algn="l" marL="863596" indent="-431798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Location: Outside Mall Area by the Fountain </a:t>
            </a:r>
          </a:p>
          <a:p>
            <a:pPr algn="l" marL="863596" indent="-431798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Deadline to Register: Friday, August 23 by CBD </a:t>
            </a:r>
          </a:p>
          <a:p>
            <a:pPr algn="l" marL="863596" indent="-431798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 register: email Student Engagement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2" t="-24573" r="-5765" b="-215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348479" y="-1080297"/>
            <a:ext cx="9762455" cy="9396363"/>
          </a:xfrm>
          <a:custGeom>
            <a:avLst/>
            <a:gdLst/>
            <a:ahLst/>
            <a:cxnLst/>
            <a:rect r="r" b="b" t="t" l="l"/>
            <a:pathLst>
              <a:path h="9396363" w="9762455">
                <a:moveTo>
                  <a:pt x="0" y="0"/>
                </a:moveTo>
                <a:lnTo>
                  <a:pt x="9762455" y="0"/>
                </a:lnTo>
                <a:lnTo>
                  <a:pt x="9762455" y="9396363"/>
                </a:lnTo>
                <a:lnTo>
                  <a:pt x="0" y="93963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946377" y="885825"/>
            <a:ext cx="8395246" cy="1219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39"/>
              </a:lnSpc>
            </a:pPr>
            <a:r>
              <a:rPr lang="en-US" sz="7099">
                <a:solidFill>
                  <a:srgbClr val="000000"/>
                </a:solidFill>
                <a:latin typeface="Brightwall"/>
                <a:ea typeface="Brightwall"/>
                <a:cs typeface="Brightwall"/>
                <a:sym typeface="Brightwall"/>
              </a:rPr>
              <a:t>Recognition Program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95605" y="2913726"/>
            <a:ext cx="16496791" cy="5981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Student Engagement Recognition Program is an exciting way to honor students and organizations monthly and annually. 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It involves two distinct monthly awards: Student Leader of the Month and Student Organization of the Month, and two annual awards: Student Leader of the Year and Student Organization of the Year.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Both awards are nominated by students’ choices and selected by the Nomination and Selection Team.</a:t>
            </a: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2" t="-24573" r="-5765" b="-215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348479" y="-1080297"/>
            <a:ext cx="9762455" cy="9396363"/>
          </a:xfrm>
          <a:custGeom>
            <a:avLst/>
            <a:gdLst/>
            <a:ahLst/>
            <a:cxnLst/>
            <a:rect r="r" b="b" t="t" l="l"/>
            <a:pathLst>
              <a:path h="9396363" w="9762455">
                <a:moveTo>
                  <a:pt x="0" y="0"/>
                </a:moveTo>
                <a:lnTo>
                  <a:pt x="9762455" y="0"/>
                </a:lnTo>
                <a:lnTo>
                  <a:pt x="9762455" y="9396363"/>
                </a:lnTo>
                <a:lnTo>
                  <a:pt x="0" y="93963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946377" y="885825"/>
            <a:ext cx="8395246" cy="1219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39"/>
              </a:lnSpc>
            </a:pPr>
            <a:r>
              <a:rPr lang="en-US" sz="7099">
                <a:solidFill>
                  <a:srgbClr val="000000"/>
                </a:solidFill>
                <a:latin typeface="Brightwall"/>
                <a:ea typeface="Brightwall"/>
                <a:cs typeface="Brightwall"/>
                <a:sym typeface="Brightwall"/>
              </a:rPr>
              <a:t>Recognition Program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73758" y="4079945"/>
            <a:ext cx="16940485" cy="298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This program aims to encourage Regent University student leaders and organizations throughout the academic year. These awards are meant to empower and recognize distinguished leaders and organizations, who make a daily contribution to the Regent team and Student Engagement.</a:t>
            </a: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2" t="-24573" r="-5765" b="-215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946022" y="4753085"/>
            <a:ext cx="9762455" cy="9396363"/>
          </a:xfrm>
          <a:custGeom>
            <a:avLst/>
            <a:gdLst/>
            <a:ahLst/>
            <a:cxnLst/>
            <a:rect r="r" b="b" t="t" l="l"/>
            <a:pathLst>
              <a:path h="9396363" w="9762455">
                <a:moveTo>
                  <a:pt x="0" y="0"/>
                </a:moveTo>
                <a:lnTo>
                  <a:pt x="9762456" y="0"/>
                </a:lnTo>
                <a:lnTo>
                  <a:pt x="9762456" y="9396364"/>
                </a:lnTo>
                <a:lnTo>
                  <a:pt x="0" y="93963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2498379"/>
            <a:ext cx="16230600" cy="4730950"/>
            <a:chOff x="0" y="0"/>
            <a:chExt cx="4274726" cy="124601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4726" cy="1246011"/>
            </a:xfrm>
            <a:custGeom>
              <a:avLst/>
              <a:gdLst/>
              <a:ahLst/>
              <a:cxnLst/>
              <a:rect r="r" b="b" t="t" l="l"/>
              <a:pathLst>
                <a:path h="1246011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246011"/>
                  </a:lnTo>
                  <a:lnTo>
                    <a:pt x="0" y="1246011"/>
                  </a:lnTo>
                  <a:close/>
                </a:path>
              </a:pathLst>
            </a:custGeom>
            <a:solidFill>
              <a:srgbClr val="528D7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274726" cy="12841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88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561084" y="2787888"/>
            <a:ext cx="2749365" cy="4151931"/>
          </a:xfrm>
          <a:custGeom>
            <a:avLst/>
            <a:gdLst/>
            <a:ahLst/>
            <a:cxnLst/>
            <a:rect r="r" b="b" t="t" l="l"/>
            <a:pathLst>
              <a:path h="4151931" w="2749365">
                <a:moveTo>
                  <a:pt x="0" y="0"/>
                </a:moveTo>
                <a:lnTo>
                  <a:pt x="2749365" y="0"/>
                </a:lnTo>
                <a:lnTo>
                  <a:pt x="2749365" y="4151931"/>
                </a:lnTo>
                <a:lnTo>
                  <a:pt x="0" y="41519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379" t="-3957" r="-4772" b="-5843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95953" y="917486"/>
            <a:ext cx="13152008" cy="1052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38"/>
              </a:lnSpc>
            </a:pPr>
            <a:r>
              <a:rPr lang="en-US" sz="6170">
                <a:solidFill>
                  <a:srgbClr val="000000"/>
                </a:solidFill>
                <a:latin typeface="Brightwall"/>
                <a:ea typeface="Brightwall"/>
                <a:cs typeface="Brightwall"/>
                <a:sym typeface="Brightwall"/>
              </a:rPr>
              <a:t>Your Team: Student Engagement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076580" y="3368570"/>
            <a:ext cx="3849439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3F7F6"/>
                </a:solidFill>
                <a:latin typeface="Canva Sans"/>
                <a:ea typeface="Canva Sans"/>
                <a:cs typeface="Canva Sans"/>
                <a:sym typeface="Canva Sans"/>
              </a:rPr>
              <a:t>Nicole Jackson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858182" y="3368570"/>
            <a:ext cx="4177457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3F7F6"/>
                </a:solidFill>
                <a:latin typeface="Canva Sans"/>
                <a:ea typeface="Canva Sans"/>
                <a:cs typeface="Canva Sans"/>
                <a:sym typeface="Canva Sans"/>
              </a:rPr>
              <a:t>Jennifer Gribble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954604" y="4437133"/>
            <a:ext cx="3984612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3F7F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Director, Student Engagement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967514" y="4437133"/>
            <a:ext cx="3870374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3F7F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Assistant Director, Student Engagement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9583372" y="2691942"/>
            <a:ext cx="3192730" cy="4254639"/>
          </a:xfrm>
          <a:custGeom>
            <a:avLst/>
            <a:gdLst/>
            <a:ahLst/>
            <a:cxnLst/>
            <a:rect r="r" b="b" t="t" l="l"/>
            <a:pathLst>
              <a:path h="4254639" w="3192730">
                <a:moveTo>
                  <a:pt x="0" y="0"/>
                </a:moveTo>
                <a:lnTo>
                  <a:pt x="3192730" y="0"/>
                </a:lnTo>
                <a:lnTo>
                  <a:pt x="3192730" y="4254639"/>
                </a:lnTo>
                <a:lnTo>
                  <a:pt x="0" y="42546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3313" r="0" b="-14705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719034" y="7553178"/>
            <a:ext cx="15118854" cy="1828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6116" indent="-283058" lvl="1">
              <a:lnSpc>
                <a:spcPts val="3670"/>
              </a:lnSpc>
              <a:buFont typeface="Arial"/>
              <a:buChar char="•"/>
            </a:pPr>
            <a:r>
              <a:rPr lang="en-US" sz="2622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Oversees student organization activities and policies</a:t>
            </a:r>
          </a:p>
          <a:p>
            <a:pPr algn="l" marL="566116" indent="-283058" lvl="1">
              <a:lnSpc>
                <a:spcPts val="3670"/>
              </a:lnSpc>
              <a:buFont typeface="Arial"/>
              <a:buChar char="•"/>
            </a:pPr>
            <a:r>
              <a:rPr lang="en-US" sz="2622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Oversees t</a:t>
            </a:r>
            <a:r>
              <a:rPr lang="en-US" sz="2622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he charter renewal process</a:t>
            </a:r>
          </a:p>
          <a:p>
            <a:pPr algn="l" marL="566116" indent="-283058" lvl="1">
              <a:lnSpc>
                <a:spcPts val="3670"/>
              </a:lnSpc>
              <a:buFont typeface="Arial"/>
              <a:buChar char="•"/>
            </a:pPr>
            <a:r>
              <a:rPr lang="en-US" sz="2622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Maintains list of valid student organizations </a:t>
            </a:r>
          </a:p>
          <a:p>
            <a:pPr algn="l" marL="566116" indent="-283058" lvl="1">
              <a:lnSpc>
                <a:spcPts val="3670"/>
              </a:lnSpc>
              <a:buFont typeface="Arial"/>
              <a:buChar char="•"/>
            </a:pPr>
            <a:r>
              <a:rPr lang="en-US" sz="2622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Provides approval for all student org events, guest speakers, and social media accounts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2" t="-24573" r="-5765" b="-215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348479" y="-1080297"/>
            <a:ext cx="9762455" cy="9396363"/>
          </a:xfrm>
          <a:custGeom>
            <a:avLst/>
            <a:gdLst/>
            <a:ahLst/>
            <a:cxnLst/>
            <a:rect r="r" b="b" t="t" l="l"/>
            <a:pathLst>
              <a:path h="9396363" w="9762455">
                <a:moveTo>
                  <a:pt x="0" y="0"/>
                </a:moveTo>
                <a:lnTo>
                  <a:pt x="9762455" y="0"/>
                </a:lnTo>
                <a:lnTo>
                  <a:pt x="9762455" y="9396363"/>
                </a:lnTo>
                <a:lnTo>
                  <a:pt x="0" y="93963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063332" y="4625340"/>
            <a:ext cx="6161336" cy="1783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560"/>
              </a:lnSpc>
            </a:pPr>
            <a:r>
              <a:rPr lang="en-US" sz="10400">
                <a:solidFill>
                  <a:srgbClr val="000000"/>
                </a:solidFill>
                <a:latin typeface="Brightwall"/>
                <a:ea typeface="Brightwall"/>
                <a:cs typeface="Brightwall"/>
                <a:sym typeface="Brightwall"/>
              </a:rPr>
              <a:t>Questions?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2" t="-24573" r="-5765" b="-215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946022" y="4753085"/>
            <a:ext cx="9762455" cy="9396363"/>
          </a:xfrm>
          <a:custGeom>
            <a:avLst/>
            <a:gdLst/>
            <a:ahLst/>
            <a:cxnLst/>
            <a:rect r="r" b="b" t="t" l="l"/>
            <a:pathLst>
              <a:path h="9396363" w="9762455">
                <a:moveTo>
                  <a:pt x="0" y="0"/>
                </a:moveTo>
                <a:lnTo>
                  <a:pt x="9762456" y="0"/>
                </a:lnTo>
                <a:lnTo>
                  <a:pt x="9762456" y="9396364"/>
                </a:lnTo>
                <a:lnTo>
                  <a:pt x="0" y="93963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3402200"/>
            <a:ext cx="16230600" cy="4730950"/>
            <a:chOff x="0" y="0"/>
            <a:chExt cx="4274726" cy="124601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4726" cy="1246011"/>
            </a:xfrm>
            <a:custGeom>
              <a:avLst/>
              <a:gdLst/>
              <a:ahLst/>
              <a:cxnLst/>
              <a:rect r="r" b="b" t="t" l="l"/>
              <a:pathLst>
                <a:path h="1246011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246011"/>
                  </a:lnTo>
                  <a:lnTo>
                    <a:pt x="0" y="1246011"/>
                  </a:lnTo>
                  <a:close/>
                </a:path>
              </a:pathLst>
            </a:custGeom>
            <a:solidFill>
              <a:srgbClr val="528D7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274726" cy="12841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88"/>
                </a:lnSpc>
              </a:pPr>
            </a:p>
            <a:p>
              <a:pPr algn="ctr">
                <a:lnSpc>
                  <a:spcPts val="2888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300159" y="3605839"/>
            <a:ext cx="3219021" cy="4323672"/>
          </a:xfrm>
          <a:custGeom>
            <a:avLst/>
            <a:gdLst/>
            <a:ahLst/>
            <a:cxnLst/>
            <a:rect r="r" b="b" t="t" l="l"/>
            <a:pathLst>
              <a:path h="4323672" w="3219021">
                <a:moveTo>
                  <a:pt x="0" y="0"/>
                </a:moveTo>
                <a:lnTo>
                  <a:pt x="3219021" y="0"/>
                </a:lnTo>
                <a:lnTo>
                  <a:pt x="3219021" y="4323672"/>
                </a:lnTo>
                <a:lnTo>
                  <a:pt x="0" y="43236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95953" y="917486"/>
            <a:ext cx="16833025" cy="1052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38"/>
              </a:lnSpc>
            </a:pPr>
            <a:r>
              <a:rPr lang="en-US" sz="6170">
                <a:solidFill>
                  <a:srgbClr val="000000"/>
                </a:solidFill>
                <a:latin typeface="Brightwall"/>
                <a:ea typeface="Brightwall"/>
                <a:cs typeface="Brightwall"/>
                <a:sym typeface="Brightwall"/>
              </a:rPr>
              <a:t>Your Team: Cindy Cashwell (Admin Services)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831335" y="3849657"/>
            <a:ext cx="11994118" cy="3778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69293" indent="-334646" lvl="1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F3F7F6"/>
                </a:solidFill>
                <a:latin typeface="Canva Sans"/>
                <a:ea typeface="Canva Sans"/>
                <a:cs typeface="Canva Sans"/>
                <a:sym typeface="Canva Sans"/>
              </a:rPr>
              <a:t>Primary point of contact for all student org event planning</a:t>
            </a:r>
          </a:p>
          <a:p>
            <a:pPr algn="l">
              <a:lnSpc>
                <a:spcPts val="4340"/>
              </a:lnSpc>
            </a:pPr>
          </a:p>
          <a:p>
            <a:pPr algn="l" marL="669293" indent="-334646" lvl="1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F3F7F6"/>
                </a:solidFill>
                <a:latin typeface="Canva Sans"/>
                <a:ea typeface="Canva Sans"/>
                <a:cs typeface="Canva Sans"/>
                <a:sym typeface="Canva Sans"/>
              </a:rPr>
              <a:t>Works directly with the central departments on students’ behalf to secure and process event needs</a:t>
            </a:r>
          </a:p>
          <a:p>
            <a:pPr algn="l">
              <a:lnSpc>
                <a:spcPts val="4340"/>
              </a:lnSpc>
            </a:pPr>
          </a:p>
          <a:p>
            <a:pPr algn="l" marL="669293" indent="-334646" lvl="1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F3F7F6"/>
                </a:solidFill>
                <a:latin typeface="Canva Sans"/>
                <a:ea typeface="Canva Sans"/>
                <a:cs typeface="Canva Sans"/>
                <a:sym typeface="Canva Sans"/>
              </a:rPr>
              <a:t>Instructs students on how to find/utilize resources as well as follow procedures and policies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2" t="-24573" r="-5765" b="-215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481287" y="8669022"/>
            <a:ext cx="976065" cy="974290"/>
          </a:xfrm>
          <a:custGeom>
            <a:avLst/>
            <a:gdLst/>
            <a:ahLst/>
            <a:cxnLst/>
            <a:rect r="r" b="b" t="t" l="l"/>
            <a:pathLst>
              <a:path h="974290" w="976065">
                <a:moveTo>
                  <a:pt x="0" y="0"/>
                </a:moveTo>
                <a:lnTo>
                  <a:pt x="976065" y="0"/>
                </a:lnTo>
                <a:lnTo>
                  <a:pt x="976065" y="974290"/>
                </a:lnTo>
                <a:lnTo>
                  <a:pt x="0" y="9742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4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852528" y="-1872484"/>
            <a:ext cx="9762455" cy="9396363"/>
          </a:xfrm>
          <a:custGeom>
            <a:avLst/>
            <a:gdLst/>
            <a:ahLst/>
            <a:cxnLst/>
            <a:rect r="r" b="b" t="t" l="l"/>
            <a:pathLst>
              <a:path h="9396363" w="9762455">
                <a:moveTo>
                  <a:pt x="0" y="0"/>
                </a:moveTo>
                <a:lnTo>
                  <a:pt x="9762456" y="0"/>
                </a:lnTo>
                <a:lnTo>
                  <a:pt x="9762456" y="9396363"/>
                </a:lnTo>
                <a:lnTo>
                  <a:pt x="0" y="93963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9000"/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95953" y="917486"/>
            <a:ext cx="16833025" cy="1052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38"/>
              </a:lnSpc>
            </a:pPr>
            <a:r>
              <a:rPr lang="en-US" sz="6170">
                <a:solidFill>
                  <a:srgbClr val="000000"/>
                </a:solidFill>
                <a:latin typeface="Brightwall"/>
                <a:ea typeface="Brightwall"/>
                <a:cs typeface="Brightwall"/>
                <a:sym typeface="Brightwall"/>
              </a:rPr>
              <a:t>Your Team: Faculty Advisor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41408" y="2342589"/>
            <a:ext cx="17605184" cy="763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Your Faculty Advisor provides general support and guidance to the organization.</a:t>
            </a:r>
          </a:p>
          <a:p>
            <a:pPr algn="l">
              <a:lnSpc>
                <a:spcPts val="5040"/>
              </a:lnSpc>
            </a:pP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Budget Manager (Cost Code Approver) if you have an account with the Business Office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A</a:t>
            </a: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uthority over your budget and cost center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Their A</a:t>
            </a: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pproval is needed whenever you spend money from your Business Office account</a:t>
            </a:r>
          </a:p>
          <a:p>
            <a:pPr algn="l">
              <a:lnSpc>
                <a:spcPts val="5040"/>
              </a:lnSpc>
            </a:pPr>
          </a:p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If you do not know who your advisor is, please email Student Engagement (studentengagement@regent.edu)</a:t>
            </a:r>
          </a:p>
          <a:p>
            <a:pPr algn="l">
              <a:lnSpc>
                <a:spcPts val="5040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2" t="-24573" r="-5765" b="-2156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861593" y="3200485"/>
            <a:ext cx="12564814" cy="3676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09"/>
              </a:lnSpc>
            </a:pPr>
            <a:r>
              <a:rPr lang="en-US" sz="10506">
                <a:solidFill>
                  <a:srgbClr val="000000"/>
                </a:solidFill>
                <a:latin typeface="Brightwall"/>
                <a:ea typeface="Brightwall"/>
                <a:cs typeface="Brightwall"/>
                <a:sym typeface="Brightwall"/>
              </a:rPr>
              <a:t>Event Procedures</a:t>
            </a:r>
          </a:p>
          <a:p>
            <a:pPr algn="ctr">
              <a:lnSpc>
                <a:spcPts val="14709"/>
              </a:lnSpc>
            </a:pPr>
            <a:r>
              <a:rPr lang="en-US" sz="10506">
                <a:solidFill>
                  <a:srgbClr val="000000"/>
                </a:solidFill>
                <a:latin typeface="Brightwall"/>
                <a:ea typeface="Brightwall"/>
                <a:cs typeface="Brightwall"/>
                <a:sym typeface="Brightwall"/>
              </a:rPr>
              <a:t>On and Off Campus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2" t="-24573" r="-5765" b="-215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852528" y="-1872484"/>
            <a:ext cx="9762455" cy="9396363"/>
          </a:xfrm>
          <a:custGeom>
            <a:avLst/>
            <a:gdLst/>
            <a:ahLst/>
            <a:cxnLst/>
            <a:rect r="r" b="b" t="t" l="l"/>
            <a:pathLst>
              <a:path h="9396363" w="9762455">
                <a:moveTo>
                  <a:pt x="0" y="0"/>
                </a:moveTo>
                <a:lnTo>
                  <a:pt x="9762456" y="0"/>
                </a:lnTo>
                <a:lnTo>
                  <a:pt x="9762456" y="9396363"/>
                </a:lnTo>
                <a:lnTo>
                  <a:pt x="0" y="93963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2579934"/>
            <a:ext cx="7420497" cy="7420497"/>
          </a:xfrm>
          <a:custGeom>
            <a:avLst/>
            <a:gdLst/>
            <a:ahLst/>
            <a:cxnLst/>
            <a:rect r="r" b="b" t="t" l="l"/>
            <a:pathLst>
              <a:path h="7420497" w="7420497">
                <a:moveTo>
                  <a:pt x="0" y="0"/>
                </a:moveTo>
                <a:lnTo>
                  <a:pt x="7420497" y="0"/>
                </a:lnTo>
                <a:lnTo>
                  <a:pt x="7420497" y="7420497"/>
                </a:lnTo>
                <a:lnTo>
                  <a:pt x="0" y="7420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7978752" y="5679271"/>
            <a:ext cx="2924500" cy="2822142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-763058">
            <a:off x="1165531" y="1615007"/>
            <a:ext cx="4328368" cy="2188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76"/>
              </a:lnSpc>
            </a:pPr>
            <a:r>
              <a:rPr lang="en-US" sz="12840">
                <a:solidFill>
                  <a:srgbClr val="000000"/>
                </a:solidFill>
                <a:latin typeface="marlita -free for personal use"/>
                <a:ea typeface="marlita -free for personal use"/>
                <a:cs typeface="marlita -free for personal use"/>
                <a:sym typeface="marlita -free for personal use"/>
              </a:rPr>
              <a:t>Step 1: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05107" y="5076825"/>
            <a:ext cx="7267682" cy="3166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Once you have your event idea, submit either the on or off campus event request form depending on the request</a:t>
            </a:r>
          </a:p>
          <a:p>
            <a:pPr algn="l">
              <a:lnSpc>
                <a:spcPts val="504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0903252" y="4782653"/>
            <a:ext cx="7000672" cy="3718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5"/>
              </a:lnSpc>
            </a:pPr>
            <a:r>
              <a:rPr lang="en-US" sz="2803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If you are looking to fundraise, you must submit your fundraising application first!</a:t>
            </a:r>
          </a:p>
          <a:p>
            <a:pPr algn="ctr">
              <a:lnSpc>
                <a:spcPts val="3925"/>
              </a:lnSpc>
            </a:pPr>
          </a:p>
          <a:p>
            <a:pPr algn="ctr">
              <a:lnSpc>
                <a:spcPts val="3925"/>
              </a:lnSpc>
            </a:pPr>
            <a:r>
              <a:rPr lang="en-US" sz="2803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This must be approved by Advancement </a:t>
            </a:r>
            <a:r>
              <a:rPr lang="en-US" sz="2803" u="sng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before</a:t>
            </a:r>
            <a:r>
              <a:rPr lang="en-US" sz="2803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 submitting your event request!</a:t>
            </a:r>
          </a:p>
          <a:p>
            <a:pPr algn="ctr">
              <a:lnSpc>
                <a:spcPts val="1932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2563551" y="3524398"/>
            <a:ext cx="3680073" cy="728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000000"/>
                </a:solidFill>
                <a:latin typeface="Brightwall"/>
                <a:ea typeface="Brightwall"/>
                <a:cs typeface="Brightwall"/>
                <a:sym typeface="Brightwall"/>
              </a:rPr>
              <a:t>BUT WAIT...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680239" y="1561682"/>
            <a:ext cx="9894963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000000"/>
                </a:solidFill>
                <a:latin typeface="Brightwall"/>
                <a:ea typeface="Brightwall"/>
                <a:cs typeface="Brightwall"/>
                <a:sym typeface="Brightwall"/>
              </a:rPr>
              <a:t>Submit the Event Request Form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2" t="-24573" r="-5765" b="-215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852528" y="-1872484"/>
            <a:ext cx="9762455" cy="9396363"/>
          </a:xfrm>
          <a:custGeom>
            <a:avLst/>
            <a:gdLst/>
            <a:ahLst/>
            <a:cxnLst/>
            <a:rect r="r" b="b" t="t" l="l"/>
            <a:pathLst>
              <a:path h="9396363" w="9762455">
                <a:moveTo>
                  <a:pt x="0" y="0"/>
                </a:moveTo>
                <a:lnTo>
                  <a:pt x="9762456" y="0"/>
                </a:lnTo>
                <a:lnTo>
                  <a:pt x="9762456" y="9396363"/>
                </a:lnTo>
                <a:lnTo>
                  <a:pt x="0" y="93963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34117">
            <a:off x="2789393" y="880802"/>
            <a:ext cx="5446900" cy="3594954"/>
          </a:xfrm>
          <a:custGeom>
            <a:avLst/>
            <a:gdLst/>
            <a:ahLst/>
            <a:cxnLst/>
            <a:rect r="r" b="b" t="t" l="l"/>
            <a:pathLst>
              <a:path h="3594954" w="5446900">
                <a:moveTo>
                  <a:pt x="0" y="0"/>
                </a:moveTo>
                <a:lnTo>
                  <a:pt x="5446900" y="0"/>
                </a:lnTo>
                <a:lnTo>
                  <a:pt x="5446900" y="3594954"/>
                </a:lnTo>
                <a:lnTo>
                  <a:pt x="0" y="35949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7000"/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-504899">
            <a:off x="-359417" y="1512339"/>
            <a:ext cx="10675191" cy="2218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Brightwall"/>
                <a:ea typeface="Brightwall"/>
                <a:cs typeface="Brightwall"/>
                <a:sym typeface="Brightwall"/>
              </a:rPr>
              <a:t>Off Campus Event Requirements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97484" y="4675817"/>
            <a:ext cx="14493032" cy="4582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97"/>
              </a:lnSpc>
              <a:spcBef>
                <a:spcPct val="0"/>
              </a:spcBef>
            </a:pPr>
            <a:r>
              <a:rPr lang="en-US" sz="3712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Required whenever your org wants to have an official event off campus</a:t>
            </a:r>
          </a:p>
          <a:p>
            <a:pPr algn="l" marL="801482" indent="-400741" lvl="1">
              <a:lnSpc>
                <a:spcPts val="5197"/>
              </a:lnSpc>
              <a:buFont typeface="Arial"/>
              <a:buChar char="•"/>
            </a:pPr>
            <a:r>
              <a:rPr lang="en-US" sz="3712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Traveling to competition</a:t>
            </a:r>
          </a:p>
          <a:p>
            <a:pPr algn="l" marL="801482" indent="-400741" lvl="1">
              <a:lnSpc>
                <a:spcPts val="5197"/>
              </a:lnSpc>
              <a:spcBef>
                <a:spcPct val="0"/>
              </a:spcBef>
              <a:buFont typeface="Arial"/>
              <a:buChar char="•"/>
            </a:pPr>
            <a:r>
              <a:rPr lang="en-US" sz="3712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L</a:t>
            </a:r>
            <a:r>
              <a:rPr lang="en-US" sz="3712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ocal off campus event</a:t>
            </a:r>
          </a:p>
          <a:p>
            <a:pPr algn="l" marL="801482" indent="-400741" lvl="1">
              <a:lnSpc>
                <a:spcPts val="5197"/>
              </a:lnSpc>
              <a:spcBef>
                <a:spcPct val="0"/>
              </a:spcBef>
              <a:buFont typeface="Arial"/>
              <a:buChar char="•"/>
            </a:pPr>
            <a:r>
              <a:rPr lang="en-US" sz="3712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O</a:t>
            </a:r>
            <a:r>
              <a:rPr lang="en-US" sz="3712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ut of town conference</a:t>
            </a:r>
          </a:p>
          <a:p>
            <a:pPr algn="l" marL="801482" indent="-400741" lvl="1">
              <a:lnSpc>
                <a:spcPts val="5197"/>
              </a:lnSpc>
              <a:spcBef>
                <a:spcPct val="0"/>
              </a:spcBef>
              <a:buFont typeface="Arial"/>
              <a:buChar char="•"/>
            </a:pPr>
            <a:r>
              <a:rPr lang="en-US" sz="3712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M</a:t>
            </a:r>
            <a:r>
              <a:rPr lang="en-US" sz="3712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ust be submitted 3 weeks in advance</a:t>
            </a:r>
          </a:p>
          <a:p>
            <a:pPr algn="l" marL="801482" indent="-400741" lvl="1">
              <a:lnSpc>
                <a:spcPts val="5197"/>
              </a:lnSpc>
              <a:spcBef>
                <a:spcPct val="0"/>
              </a:spcBef>
              <a:buFont typeface="Arial"/>
              <a:buChar char="•"/>
            </a:pPr>
            <a:r>
              <a:rPr lang="en-US" sz="3712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Must have a Faculty/ Staff Trip Advisor </a:t>
            </a:r>
          </a:p>
          <a:p>
            <a:pPr algn="l" marL="801482" indent="-400741" lvl="1">
              <a:lnSpc>
                <a:spcPts val="5197"/>
              </a:lnSpc>
              <a:spcBef>
                <a:spcPct val="0"/>
              </a:spcBef>
              <a:buFont typeface="Arial"/>
              <a:buChar char="•"/>
            </a:pPr>
            <a:r>
              <a:rPr lang="en-US" sz="3712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A</a:t>
            </a:r>
            <a:r>
              <a:rPr lang="en-US" sz="3712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pproval granted by Student Engagement on a case-by-case basis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2" t="-24573" r="-5765" b="-215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852528" y="-1872484"/>
            <a:ext cx="9762455" cy="9396363"/>
          </a:xfrm>
          <a:custGeom>
            <a:avLst/>
            <a:gdLst/>
            <a:ahLst/>
            <a:cxnLst/>
            <a:rect r="r" b="b" t="t" l="l"/>
            <a:pathLst>
              <a:path h="9396363" w="9762455">
                <a:moveTo>
                  <a:pt x="0" y="0"/>
                </a:moveTo>
                <a:lnTo>
                  <a:pt x="9762456" y="0"/>
                </a:lnTo>
                <a:lnTo>
                  <a:pt x="9762456" y="9396363"/>
                </a:lnTo>
                <a:lnTo>
                  <a:pt x="0" y="93963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2579934"/>
            <a:ext cx="7420497" cy="7420497"/>
          </a:xfrm>
          <a:custGeom>
            <a:avLst/>
            <a:gdLst/>
            <a:ahLst/>
            <a:cxnLst/>
            <a:rect r="r" b="b" t="t" l="l"/>
            <a:pathLst>
              <a:path h="7420497" w="7420497">
                <a:moveTo>
                  <a:pt x="0" y="0"/>
                </a:moveTo>
                <a:lnTo>
                  <a:pt x="7420497" y="0"/>
                </a:lnTo>
                <a:lnTo>
                  <a:pt x="7420497" y="7420497"/>
                </a:lnTo>
                <a:lnTo>
                  <a:pt x="0" y="7420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7945886" y="4879112"/>
            <a:ext cx="2924500" cy="2822142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181515" y="4354703"/>
            <a:ext cx="7267682" cy="444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Once you submit the event request, it is then reviewed by Student Engagement and Admin Services.</a:t>
            </a:r>
          </a:p>
          <a:p>
            <a:pPr algn="ctr">
              <a:lnSpc>
                <a:spcPts val="5040"/>
              </a:lnSpc>
            </a:pP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Our teams will follow up with you if we have any questions!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051150" y="4502601"/>
            <a:ext cx="6589262" cy="252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antral"/>
                <a:ea typeface="Santral"/>
                <a:cs typeface="Santral"/>
                <a:sym typeface="Santral"/>
              </a:rPr>
              <a:t>Once you receive email approval from Cindy confirming your event, you then can begin advertising!</a:t>
            </a:r>
          </a:p>
        </p:txBody>
      </p:sp>
      <p:sp>
        <p:nvSpPr>
          <p:cNvPr name="TextBox 8" id="8"/>
          <p:cNvSpPr txBox="true"/>
          <p:nvPr/>
        </p:nvSpPr>
        <p:spPr>
          <a:xfrm rot="-451000">
            <a:off x="694026" y="1649285"/>
            <a:ext cx="8073593" cy="1226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>
                <a:solidFill>
                  <a:srgbClr val="000000"/>
                </a:solidFill>
                <a:latin typeface="Brightwall"/>
                <a:ea typeface="Brightwall"/>
                <a:cs typeface="Brightwall"/>
                <a:sym typeface="Brightwall"/>
              </a:rPr>
              <a:t>Behind the Scenes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DAGEvbx6c-4</dc:identifier>
  <dcterms:modified xsi:type="dcterms:W3CDTF">2011-08-01T06:04:30Z</dcterms:modified>
  <cp:revision>1</cp:revision>
  <dc:title>Updated Event Training 2024-2025</dc:title>
</cp:coreProperties>
</file>