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12" r:id="rId2"/>
    <p:sldId id="259" r:id="rId3"/>
    <p:sldId id="411" r:id="rId4"/>
    <p:sldId id="414" r:id="rId5"/>
    <p:sldId id="418" r:id="rId6"/>
    <p:sldId id="507" r:id="rId7"/>
    <p:sldId id="509" r:id="rId8"/>
    <p:sldId id="419" r:id="rId9"/>
    <p:sldId id="505" r:id="rId10"/>
    <p:sldId id="423" r:id="rId11"/>
    <p:sldId id="424" r:id="rId12"/>
    <p:sldId id="425" r:id="rId13"/>
    <p:sldId id="361" r:id="rId14"/>
    <p:sldId id="426" r:id="rId15"/>
    <p:sldId id="489" r:id="rId16"/>
    <p:sldId id="490" r:id="rId17"/>
    <p:sldId id="487" r:id="rId18"/>
    <p:sldId id="488" r:id="rId19"/>
    <p:sldId id="478" r:id="rId20"/>
    <p:sldId id="476" r:id="rId21"/>
    <p:sldId id="482" r:id="rId22"/>
    <p:sldId id="483" r:id="rId23"/>
    <p:sldId id="491" r:id="rId24"/>
    <p:sldId id="492" r:id="rId25"/>
    <p:sldId id="494" r:id="rId26"/>
    <p:sldId id="493" r:id="rId27"/>
    <p:sldId id="495" r:id="rId28"/>
    <p:sldId id="496" r:id="rId29"/>
    <p:sldId id="497" r:id="rId30"/>
    <p:sldId id="498" r:id="rId31"/>
    <p:sldId id="502" r:id="rId32"/>
    <p:sldId id="503" r:id="rId33"/>
    <p:sldId id="508" r:id="rId34"/>
    <p:sldId id="5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720EAA92-77AF-4E32-AEBA-7448DA55C2D5}">
          <p14:sldIdLst>
            <p14:sldId id="412"/>
          </p14:sldIdLst>
        </p14:section>
        <p14:section name="Intro" id="{2381B65D-6509-40B3-9F77-A67868EE5518}">
          <p14:sldIdLst>
            <p14:sldId id="259"/>
            <p14:sldId id="411"/>
            <p14:sldId id="414"/>
            <p14:sldId id="418"/>
            <p14:sldId id="507"/>
            <p14:sldId id="509"/>
            <p14:sldId id="419"/>
            <p14:sldId id="505"/>
            <p14:sldId id="423"/>
            <p14:sldId id="424"/>
            <p14:sldId id="425"/>
            <p14:sldId id="361"/>
            <p14:sldId id="426"/>
            <p14:sldId id="489"/>
            <p14:sldId id="490"/>
            <p14:sldId id="487"/>
            <p14:sldId id="488"/>
            <p14:sldId id="478"/>
            <p14:sldId id="476"/>
            <p14:sldId id="482"/>
            <p14:sldId id="483"/>
            <p14:sldId id="491"/>
          </p14:sldIdLst>
        </p14:section>
        <p14:section name="Marketing + Publicity" id="{EE992310-6DFA-4FB0-87B3-81FE48868D57}">
          <p14:sldIdLst>
            <p14:sldId id="492"/>
            <p14:sldId id="494"/>
            <p14:sldId id="493"/>
            <p14:sldId id="495"/>
            <p14:sldId id="496"/>
            <p14:sldId id="497"/>
          </p14:sldIdLst>
        </p14:section>
        <p14:section name="Tips for Success" id="{5085F9E3-3BF8-467B-A51E-E975AEDE982E}">
          <p14:sldIdLst>
            <p14:sldId id="498"/>
            <p14:sldId id="502"/>
            <p14:sldId id="503"/>
            <p14:sldId id="508"/>
            <p14:sldId id="5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F6C"/>
    <a:srgbClr val="AF116B"/>
    <a:srgbClr val="9D0F60"/>
    <a:srgbClr val="BB2359"/>
    <a:srgbClr val="BC2285"/>
    <a:srgbClr val="C31B63"/>
    <a:srgbClr val="7186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104" d="100"/>
          <a:sy n="104" d="100"/>
        </p:scale>
        <p:origin x="7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33E301-5E8F-4B03-838B-D56FB34B641C}"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215D81-1E72-40B9-9B32-594381E191AF}" type="slidenum">
              <a:rPr lang="en-US" smtClean="0"/>
              <a:t>‹#›</a:t>
            </a:fld>
            <a:endParaRPr lang="en-US"/>
          </a:p>
        </p:txBody>
      </p:sp>
    </p:spTree>
    <p:extLst>
      <p:ext uri="{BB962C8B-B14F-4D97-AF65-F5344CB8AC3E}">
        <p14:creationId xmlns:p14="http://schemas.microsoft.com/office/powerpoint/2010/main" val="330114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1C5D24-D79B-4C17-AD27-F61CF52379EC}"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623492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10</a:t>
            </a:fld>
            <a:endParaRPr lang="en-US"/>
          </a:p>
        </p:txBody>
      </p:sp>
    </p:spTree>
    <p:extLst>
      <p:ext uri="{BB962C8B-B14F-4D97-AF65-F5344CB8AC3E}">
        <p14:creationId xmlns:p14="http://schemas.microsoft.com/office/powerpoint/2010/main" val="3546009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11</a:t>
            </a:fld>
            <a:endParaRPr lang="en-US"/>
          </a:p>
        </p:txBody>
      </p:sp>
    </p:spTree>
    <p:extLst>
      <p:ext uri="{BB962C8B-B14F-4D97-AF65-F5344CB8AC3E}">
        <p14:creationId xmlns:p14="http://schemas.microsoft.com/office/powerpoint/2010/main" val="3389389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12</a:t>
            </a:fld>
            <a:endParaRPr lang="en-US"/>
          </a:p>
        </p:txBody>
      </p:sp>
    </p:spTree>
    <p:extLst>
      <p:ext uri="{BB962C8B-B14F-4D97-AF65-F5344CB8AC3E}">
        <p14:creationId xmlns:p14="http://schemas.microsoft.com/office/powerpoint/2010/main" val="26077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13</a:t>
            </a:fld>
            <a:endParaRPr lang="en-US"/>
          </a:p>
        </p:txBody>
      </p:sp>
    </p:spTree>
    <p:extLst>
      <p:ext uri="{BB962C8B-B14F-4D97-AF65-F5344CB8AC3E}">
        <p14:creationId xmlns:p14="http://schemas.microsoft.com/office/powerpoint/2010/main" val="3809934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14</a:t>
            </a:fld>
            <a:endParaRPr lang="en-US"/>
          </a:p>
        </p:txBody>
      </p:sp>
    </p:spTree>
    <p:extLst>
      <p:ext uri="{BB962C8B-B14F-4D97-AF65-F5344CB8AC3E}">
        <p14:creationId xmlns:p14="http://schemas.microsoft.com/office/powerpoint/2010/main" val="3498757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15</a:t>
            </a:fld>
            <a:endParaRPr lang="en-US"/>
          </a:p>
        </p:txBody>
      </p:sp>
    </p:spTree>
    <p:extLst>
      <p:ext uri="{BB962C8B-B14F-4D97-AF65-F5344CB8AC3E}">
        <p14:creationId xmlns:p14="http://schemas.microsoft.com/office/powerpoint/2010/main" val="3686723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16</a:t>
            </a:fld>
            <a:endParaRPr lang="en-US"/>
          </a:p>
        </p:txBody>
      </p:sp>
    </p:spTree>
    <p:extLst>
      <p:ext uri="{BB962C8B-B14F-4D97-AF65-F5344CB8AC3E}">
        <p14:creationId xmlns:p14="http://schemas.microsoft.com/office/powerpoint/2010/main" val="488855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17</a:t>
            </a:fld>
            <a:endParaRPr lang="en-US"/>
          </a:p>
        </p:txBody>
      </p:sp>
    </p:spTree>
    <p:extLst>
      <p:ext uri="{BB962C8B-B14F-4D97-AF65-F5344CB8AC3E}">
        <p14:creationId xmlns:p14="http://schemas.microsoft.com/office/powerpoint/2010/main" val="1029108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18</a:t>
            </a:fld>
            <a:endParaRPr lang="en-US"/>
          </a:p>
        </p:txBody>
      </p:sp>
    </p:spTree>
    <p:extLst>
      <p:ext uri="{BB962C8B-B14F-4D97-AF65-F5344CB8AC3E}">
        <p14:creationId xmlns:p14="http://schemas.microsoft.com/office/powerpoint/2010/main" val="317808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19</a:t>
            </a:fld>
            <a:endParaRPr lang="en-US"/>
          </a:p>
        </p:txBody>
      </p:sp>
    </p:spTree>
    <p:extLst>
      <p:ext uri="{BB962C8B-B14F-4D97-AF65-F5344CB8AC3E}">
        <p14:creationId xmlns:p14="http://schemas.microsoft.com/office/powerpoint/2010/main" val="95086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a:t>
            </a:fld>
            <a:endParaRPr lang="en-US"/>
          </a:p>
        </p:txBody>
      </p:sp>
    </p:spTree>
    <p:extLst>
      <p:ext uri="{BB962C8B-B14F-4D97-AF65-F5344CB8AC3E}">
        <p14:creationId xmlns:p14="http://schemas.microsoft.com/office/powerpoint/2010/main" val="1833963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20</a:t>
            </a:fld>
            <a:endParaRPr lang="en-US"/>
          </a:p>
        </p:txBody>
      </p:sp>
    </p:spTree>
    <p:extLst>
      <p:ext uri="{BB962C8B-B14F-4D97-AF65-F5344CB8AC3E}">
        <p14:creationId xmlns:p14="http://schemas.microsoft.com/office/powerpoint/2010/main" val="374650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21</a:t>
            </a:fld>
            <a:endParaRPr lang="en-US"/>
          </a:p>
        </p:txBody>
      </p:sp>
    </p:spTree>
    <p:extLst>
      <p:ext uri="{BB962C8B-B14F-4D97-AF65-F5344CB8AC3E}">
        <p14:creationId xmlns:p14="http://schemas.microsoft.com/office/powerpoint/2010/main" val="3399196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22</a:t>
            </a:fld>
            <a:endParaRPr lang="en-US"/>
          </a:p>
        </p:txBody>
      </p:sp>
    </p:spTree>
    <p:extLst>
      <p:ext uri="{BB962C8B-B14F-4D97-AF65-F5344CB8AC3E}">
        <p14:creationId xmlns:p14="http://schemas.microsoft.com/office/powerpoint/2010/main" val="431662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23</a:t>
            </a:fld>
            <a:endParaRPr lang="en-US"/>
          </a:p>
        </p:txBody>
      </p:sp>
    </p:spTree>
    <p:extLst>
      <p:ext uri="{BB962C8B-B14F-4D97-AF65-F5344CB8AC3E}">
        <p14:creationId xmlns:p14="http://schemas.microsoft.com/office/powerpoint/2010/main" val="1090704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24</a:t>
            </a:fld>
            <a:endParaRPr lang="en-US"/>
          </a:p>
        </p:txBody>
      </p:sp>
    </p:spTree>
    <p:extLst>
      <p:ext uri="{BB962C8B-B14F-4D97-AF65-F5344CB8AC3E}">
        <p14:creationId xmlns:p14="http://schemas.microsoft.com/office/powerpoint/2010/main" val="2791040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25</a:t>
            </a:fld>
            <a:endParaRPr lang="en-US"/>
          </a:p>
        </p:txBody>
      </p:sp>
    </p:spTree>
    <p:extLst>
      <p:ext uri="{BB962C8B-B14F-4D97-AF65-F5344CB8AC3E}">
        <p14:creationId xmlns:p14="http://schemas.microsoft.com/office/powerpoint/2010/main" val="2789957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26</a:t>
            </a:fld>
            <a:endParaRPr lang="en-US"/>
          </a:p>
        </p:txBody>
      </p:sp>
    </p:spTree>
    <p:extLst>
      <p:ext uri="{BB962C8B-B14F-4D97-AF65-F5344CB8AC3E}">
        <p14:creationId xmlns:p14="http://schemas.microsoft.com/office/powerpoint/2010/main" val="1707473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27</a:t>
            </a:fld>
            <a:endParaRPr lang="en-US"/>
          </a:p>
        </p:txBody>
      </p:sp>
    </p:spTree>
    <p:extLst>
      <p:ext uri="{BB962C8B-B14F-4D97-AF65-F5344CB8AC3E}">
        <p14:creationId xmlns:p14="http://schemas.microsoft.com/office/powerpoint/2010/main" val="957956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28</a:t>
            </a:fld>
            <a:endParaRPr lang="en-US"/>
          </a:p>
        </p:txBody>
      </p:sp>
    </p:spTree>
    <p:extLst>
      <p:ext uri="{BB962C8B-B14F-4D97-AF65-F5344CB8AC3E}">
        <p14:creationId xmlns:p14="http://schemas.microsoft.com/office/powerpoint/2010/main" val="4062815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29</a:t>
            </a:fld>
            <a:endParaRPr lang="en-US"/>
          </a:p>
        </p:txBody>
      </p:sp>
    </p:spTree>
    <p:extLst>
      <p:ext uri="{BB962C8B-B14F-4D97-AF65-F5344CB8AC3E}">
        <p14:creationId xmlns:p14="http://schemas.microsoft.com/office/powerpoint/2010/main" val="1342601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3</a:t>
            </a:fld>
            <a:endParaRPr lang="en-US"/>
          </a:p>
        </p:txBody>
      </p:sp>
    </p:spTree>
    <p:extLst>
      <p:ext uri="{BB962C8B-B14F-4D97-AF65-F5344CB8AC3E}">
        <p14:creationId xmlns:p14="http://schemas.microsoft.com/office/powerpoint/2010/main" val="765737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30</a:t>
            </a:fld>
            <a:endParaRPr lang="en-US"/>
          </a:p>
        </p:txBody>
      </p:sp>
    </p:spTree>
    <p:extLst>
      <p:ext uri="{BB962C8B-B14F-4D97-AF65-F5344CB8AC3E}">
        <p14:creationId xmlns:p14="http://schemas.microsoft.com/office/powerpoint/2010/main" val="1973824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31</a:t>
            </a:fld>
            <a:endParaRPr lang="en-US"/>
          </a:p>
        </p:txBody>
      </p:sp>
    </p:spTree>
    <p:extLst>
      <p:ext uri="{BB962C8B-B14F-4D97-AF65-F5344CB8AC3E}">
        <p14:creationId xmlns:p14="http://schemas.microsoft.com/office/powerpoint/2010/main" val="3729159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32</a:t>
            </a:fld>
            <a:endParaRPr lang="en-US"/>
          </a:p>
        </p:txBody>
      </p:sp>
    </p:spTree>
    <p:extLst>
      <p:ext uri="{BB962C8B-B14F-4D97-AF65-F5344CB8AC3E}">
        <p14:creationId xmlns:p14="http://schemas.microsoft.com/office/powerpoint/2010/main" val="4052195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33</a:t>
            </a:fld>
            <a:endParaRPr lang="en-US"/>
          </a:p>
        </p:txBody>
      </p:sp>
    </p:spTree>
    <p:extLst>
      <p:ext uri="{BB962C8B-B14F-4D97-AF65-F5344CB8AC3E}">
        <p14:creationId xmlns:p14="http://schemas.microsoft.com/office/powerpoint/2010/main" val="1506894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34</a:t>
            </a:fld>
            <a:endParaRPr lang="en-US"/>
          </a:p>
        </p:txBody>
      </p:sp>
    </p:spTree>
    <p:extLst>
      <p:ext uri="{BB962C8B-B14F-4D97-AF65-F5344CB8AC3E}">
        <p14:creationId xmlns:p14="http://schemas.microsoft.com/office/powerpoint/2010/main" val="207474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4</a:t>
            </a:fld>
            <a:endParaRPr lang="en-US"/>
          </a:p>
        </p:txBody>
      </p:sp>
    </p:spTree>
    <p:extLst>
      <p:ext uri="{BB962C8B-B14F-4D97-AF65-F5344CB8AC3E}">
        <p14:creationId xmlns:p14="http://schemas.microsoft.com/office/powerpoint/2010/main" val="249203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5</a:t>
            </a:fld>
            <a:endParaRPr lang="en-US"/>
          </a:p>
        </p:txBody>
      </p:sp>
    </p:spTree>
    <p:extLst>
      <p:ext uri="{BB962C8B-B14F-4D97-AF65-F5344CB8AC3E}">
        <p14:creationId xmlns:p14="http://schemas.microsoft.com/office/powerpoint/2010/main" val="290920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6</a:t>
            </a:fld>
            <a:endParaRPr lang="en-US"/>
          </a:p>
        </p:txBody>
      </p:sp>
    </p:spTree>
    <p:extLst>
      <p:ext uri="{BB962C8B-B14F-4D97-AF65-F5344CB8AC3E}">
        <p14:creationId xmlns:p14="http://schemas.microsoft.com/office/powerpoint/2010/main" val="378887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C71A0-8537-A783-292F-F0086B152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D14D9-02B0-76F5-EC41-CD0289498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A45D6-E02C-0F36-A5F5-A4D1C92939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8F05DD-01D5-F9F3-9FD4-793A7138C556}"/>
              </a:ext>
            </a:extLst>
          </p:cNvPr>
          <p:cNvSpPr>
            <a:spLocks noGrp="1"/>
          </p:cNvSpPr>
          <p:nvPr>
            <p:ph type="sldNum" sz="quarter" idx="10"/>
          </p:nvPr>
        </p:nvSpPr>
        <p:spPr/>
        <p:txBody>
          <a:bodyPr/>
          <a:lstStyle/>
          <a:p>
            <a:pPr>
              <a:defRPr/>
            </a:pPr>
            <a:fld id="{E8305E97-422A-48F0-B487-5048C50C7A67}" type="slidenum">
              <a:rPr lang="en-US" smtClean="0"/>
              <a:pPr>
                <a:defRPr/>
              </a:pPr>
              <a:t>7</a:t>
            </a:fld>
            <a:endParaRPr lang="en-US"/>
          </a:p>
        </p:txBody>
      </p:sp>
    </p:spTree>
    <p:extLst>
      <p:ext uri="{BB962C8B-B14F-4D97-AF65-F5344CB8AC3E}">
        <p14:creationId xmlns:p14="http://schemas.microsoft.com/office/powerpoint/2010/main" val="100876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8</a:t>
            </a:fld>
            <a:endParaRPr lang="en-US"/>
          </a:p>
        </p:txBody>
      </p:sp>
    </p:spTree>
    <p:extLst>
      <p:ext uri="{BB962C8B-B14F-4D97-AF65-F5344CB8AC3E}">
        <p14:creationId xmlns:p14="http://schemas.microsoft.com/office/powerpoint/2010/main" val="3269358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05E97-422A-48F0-B487-5048C50C7A67}" type="slidenum">
              <a:rPr lang="en-US" smtClean="0"/>
              <a:pPr>
                <a:defRPr/>
              </a:pPr>
              <a:t>9</a:t>
            </a:fld>
            <a:endParaRPr lang="en-US"/>
          </a:p>
        </p:txBody>
      </p:sp>
    </p:spTree>
    <p:extLst>
      <p:ext uri="{BB962C8B-B14F-4D97-AF65-F5344CB8AC3E}">
        <p14:creationId xmlns:p14="http://schemas.microsoft.com/office/powerpoint/2010/main" val="2664913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6AF638-E0CA-4461-AED8-ADE2C75A0F7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11588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AF638-E0CA-4461-AED8-ADE2C75A0F7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233447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AF638-E0CA-4461-AED8-ADE2C75A0F7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307913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AF638-E0CA-4461-AED8-ADE2C75A0F7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120444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6AF638-E0CA-4461-AED8-ADE2C75A0F7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225144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AF638-E0CA-4461-AED8-ADE2C75A0F7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3032705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6AF638-E0CA-4461-AED8-ADE2C75A0F74}"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26273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6AF638-E0CA-4461-AED8-ADE2C75A0F74}"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27371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AF638-E0CA-4461-AED8-ADE2C75A0F74}"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118315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AF638-E0CA-4461-AED8-ADE2C75A0F7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421238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AF638-E0CA-4461-AED8-ADE2C75A0F7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8CA86E-2070-4E78-A012-28CCA12DB0CA}" type="slidenum">
              <a:rPr lang="en-US" smtClean="0"/>
              <a:t>‹#›</a:t>
            </a:fld>
            <a:endParaRPr lang="en-US"/>
          </a:p>
        </p:txBody>
      </p:sp>
    </p:spTree>
    <p:extLst>
      <p:ext uri="{BB962C8B-B14F-4D97-AF65-F5344CB8AC3E}">
        <p14:creationId xmlns:p14="http://schemas.microsoft.com/office/powerpoint/2010/main" val="425529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AF638-E0CA-4461-AED8-ADE2C75A0F74}" type="datetimeFigureOut">
              <a:rPr lang="en-US" smtClean="0"/>
              <a:t>4/15/2025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CA86E-2070-4E78-A012-28CCA12DB0CA}" type="slidenum">
              <a:rPr lang="en-US" smtClean="0"/>
              <a:t>‹#›</a:t>
            </a:fld>
            <a:endParaRPr lang="en-US"/>
          </a:p>
        </p:txBody>
      </p:sp>
    </p:spTree>
    <p:extLst>
      <p:ext uri="{BB962C8B-B14F-4D97-AF65-F5344CB8AC3E}">
        <p14:creationId xmlns:p14="http://schemas.microsoft.com/office/powerpoint/2010/main" val="2266262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regent.edu/admin/admsrv/student_org_events/oncampus_event_application.cf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regent.edu/admin/admsrv/student_org_events/oncampus_event_application.cf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rylamur@regent.ed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rylamur@regent.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regent.edu/admin/admsrv/student_org_events/offcampus_event_application.cf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dn.regent.edu/wp-content/uploads/2022/08/Food-Safety-Bake-Sale-Policy.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adminservices@regent.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adminlb.imodules.com/s/832/images/editor_documents/royalraiser_crowdfunding/fundraising_policies__procedures_-_rev_2022_-_v1.3.pdf?sessionid=5c60e05b-e220-4f61-bd13-655b4b5c942b&amp;cc=1" TargetMode="External"/><Relationship Id="rId5" Type="http://schemas.openxmlformats.org/officeDocument/2006/relationships/hyperlink" Target="https://securelb.imodules.com/s/832/cf22/crowdfunding.aspx?sid=832&amp;gid=1&amp;pgid=2852&amp;cid=7806" TargetMode="External"/><Relationship Id="rId4" Type="http://schemas.openxmlformats.org/officeDocument/2006/relationships/hyperlink" Target="mailto:eflynn@regent.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regent.edu/giv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cdn.regent.edu/wp-content/uploads/2024/03/Regent-University-Social-Media-Guidelines.pdf" TargetMode="External"/><Relationship Id="rId4" Type="http://schemas.openxmlformats.org/officeDocument/2006/relationships/hyperlink" Target="mailto:studentengagement@regent.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regent.edu/events/calenda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mailto:copies@regent.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cdn.regent.edu/wp-content/uploads/2021/04/Regent-University-Brand-Guide.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regent.edu/student-life/student-activities-leadership/#student-organizations/lead-training-progra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studentengagement@regent.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055267"/>
            <a:ext cx="10210800" cy="1828800"/>
          </a:xfrm>
          <a:noFill/>
          <a:ln w="76200">
            <a:noFill/>
          </a:ln>
        </p:spPr>
        <p:style>
          <a:lnRef idx="0">
            <a:scrgbClr r="0" g="0" b="0"/>
          </a:lnRef>
          <a:fillRef idx="1001">
            <a:schemeClr val="lt2"/>
          </a:fillRef>
          <a:effectRef idx="0">
            <a:scrgbClr r="0" g="0" b="0"/>
          </a:effectRef>
          <a:fontRef idx="major"/>
        </p:style>
        <p:txBody>
          <a:bodyPr>
            <a:noAutofit/>
          </a:bodyPr>
          <a:lstStyle/>
          <a:p>
            <a:pPr algn="r" eaLnBrk="1" fontAlgn="auto" hangingPunct="1">
              <a:spcAft>
                <a:spcPts val="0"/>
              </a:spcAft>
              <a:defRPr/>
            </a:pPr>
            <a:r>
              <a:rPr lang="en-GB"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Event Leadership </a:t>
            </a:r>
            <a:br>
              <a:rPr lang="en-GB"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Training</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7736067" y="3755206"/>
            <a:ext cx="4215961" cy="1077218"/>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3200" b="1" dirty="0">
                <a:solidFill>
                  <a:srgbClr val="002060"/>
                </a:solidFill>
                <a:latin typeface="+mj-lt"/>
              </a:rPr>
              <a:t>for student organizations</a:t>
            </a:r>
          </a:p>
          <a:p>
            <a:pPr algn="r"/>
            <a:r>
              <a:rPr lang="en-US" sz="3200" b="1" dirty="0">
                <a:solidFill>
                  <a:srgbClr val="002060"/>
                </a:solidFill>
                <a:latin typeface="+mj-lt"/>
              </a:rPr>
              <a:t>fall 2022</a:t>
            </a:r>
          </a:p>
        </p:txBody>
      </p:sp>
      <p:pic>
        <p:nvPicPr>
          <p:cNvPr id="10" name="Picture 9" descr="A picture containing grass, sky, outdoor, building&#10;&#10;Description automatically generated">
            <a:extLst>
              <a:ext uri="{FF2B5EF4-FFF2-40B4-BE49-F238E27FC236}">
                <a16:creationId xmlns:a16="http://schemas.microsoft.com/office/drawing/2014/main" id="{7FA91B4A-7CD1-48EF-8347-2087A257DA4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15000"/>
                    </a14:imgEffect>
                  </a14:imgLayer>
                </a14:imgProps>
              </a:ext>
              <a:ext uri="{28A0092B-C50C-407E-A947-70E740481C1C}">
                <a14:useLocalDpi xmlns:a14="http://schemas.microsoft.com/office/drawing/2010/main" val="0"/>
              </a:ext>
            </a:extLst>
          </a:blip>
          <a:srcRect l="553" t="15428" r="1" b="10158"/>
          <a:stretch/>
        </p:blipFill>
        <p:spPr>
          <a:xfrm>
            <a:off x="-36098" y="0"/>
            <a:ext cx="12228098" cy="6858001"/>
          </a:xfrm>
          <a:prstGeom prst="rect">
            <a:avLst/>
          </a:prstGeom>
        </p:spPr>
      </p:pic>
      <p:pic>
        <p:nvPicPr>
          <p:cNvPr id="12" name="Picture 11" descr="Logo&#10;&#10;Description automatically generated">
            <a:extLst>
              <a:ext uri="{FF2B5EF4-FFF2-40B4-BE49-F238E27FC236}">
                <a16:creationId xmlns:a16="http://schemas.microsoft.com/office/drawing/2014/main" id="{2B7743C3-2395-471E-86B3-8A765F25C6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3397" y="5305042"/>
            <a:ext cx="2353061" cy="1591059"/>
          </a:xfrm>
          <a:prstGeom prst="rect">
            <a:avLst/>
          </a:prstGeom>
        </p:spPr>
      </p:pic>
      <p:pic>
        <p:nvPicPr>
          <p:cNvPr id="11" name="Picture 10" descr="Logo&#10;&#10;Description automatically generated">
            <a:extLst>
              <a:ext uri="{FF2B5EF4-FFF2-40B4-BE49-F238E27FC236}">
                <a16:creationId xmlns:a16="http://schemas.microsoft.com/office/drawing/2014/main" id="{14C9B6C0-8B38-49E3-ADB7-C10D00C49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3397" y="5317023"/>
            <a:ext cx="2353061" cy="1591059"/>
          </a:xfrm>
          <a:prstGeom prst="rect">
            <a:avLst/>
          </a:prstGeom>
        </p:spPr>
      </p:pic>
      <p:sp>
        <p:nvSpPr>
          <p:cNvPr id="14" name="TextBox 13">
            <a:extLst>
              <a:ext uri="{FF2B5EF4-FFF2-40B4-BE49-F238E27FC236}">
                <a16:creationId xmlns:a16="http://schemas.microsoft.com/office/drawing/2014/main" id="{4C64401E-AD11-43D8-BB1A-5CFF750B4C05}"/>
              </a:ext>
            </a:extLst>
          </p:cNvPr>
          <p:cNvSpPr txBox="1"/>
          <p:nvPr/>
        </p:nvSpPr>
        <p:spPr>
          <a:xfrm>
            <a:off x="2238695" y="995449"/>
            <a:ext cx="9546203" cy="923330"/>
          </a:xfrm>
          <a:prstGeom prst="rect">
            <a:avLst/>
          </a:prstGeom>
          <a:noFill/>
        </p:spPr>
        <p:txBody>
          <a:bodyPr wrap="none" rtlCol="0">
            <a:spAutoFit/>
          </a:bodyPr>
          <a:lstStyle/>
          <a:p>
            <a:pPr algn="ctr"/>
            <a:r>
              <a:rPr lang="en-US" sz="5400" dirty="0">
                <a:solidFill>
                  <a:srgbClr val="002F6C"/>
                </a:solidFill>
                <a:latin typeface="Source Sans Pro SemiBold" panose="020B0603030403020204" pitchFamily="34" charset="0"/>
                <a:ea typeface="Source Sans Pro SemiBold" panose="020B0603030403020204" pitchFamily="34" charset="0"/>
              </a:rPr>
              <a:t>Set Up Your Successor Training </a:t>
            </a:r>
          </a:p>
        </p:txBody>
      </p:sp>
      <p:sp>
        <p:nvSpPr>
          <p:cNvPr id="15" name="TextBox 14">
            <a:extLst>
              <a:ext uri="{FF2B5EF4-FFF2-40B4-BE49-F238E27FC236}">
                <a16:creationId xmlns:a16="http://schemas.microsoft.com/office/drawing/2014/main" id="{D61ADE37-42A6-49C7-B698-FBD6C61B0556}"/>
              </a:ext>
            </a:extLst>
          </p:cNvPr>
          <p:cNvSpPr txBox="1"/>
          <p:nvPr/>
        </p:nvSpPr>
        <p:spPr>
          <a:xfrm>
            <a:off x="3765459" y="1758625"/>
            <a:ext cx="5646097" cy="492443"/>
          </a:xfrm>
          <a:prstGeom prst="rect">
            <a:avLst/>
          </a:prstGeom>
          <a:noFill/>
        </p:spPr>
        <p:txBody>
          <a:bodyPr wrap="none" rtlCol="0">
            <a:spAutoFit/>
          </a:bodyPr>
          <a:lstStyle/>
          <a:p>
            <a:pPr algn="ctr"/>
            <a:r>
              <a:rPr lang="en-US" sz="2600" dirty="0">
                <a:solidFill>
                  <a:srgbClr val="002F6C"/>
                </a:solidFill>
                <a:latin typeface="Source Sans Pro Light" panose="020B0403030403020204" pitchFamily="34" charset="0"/>
              </a:rPr>
              <a:t>2025-2026 Student Organization Leaders</a:t>
            </a:r>
          </a:p>
        </p:txBody>
      </p:sp>
    </p:spTree>
    <p:extLst>
      <p:ext uri="{BB962C8B-B14F-4D97-AF65-F5344CB8AC3E}">
        <p14:creationId xmlns:p14="http://schemas.microsoft.com/office/powerpoint/2010/main" val="2392130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5F6CC0E-D160-4F90-A987-DC9EE902D9BD}"/>
              </a:ext>
            </a:extLst>
          </p:cNvPr>
          <p:cNvSpPr>
            <a:spLocks noGrp="1"/>
          </p:cNvSpPr>
          <p:nvPr>
            <p:ph idx="1"/>
          </p:nvPr>
        </p:nvSpPr>
        <p:spPr>
          <a:xfrm>
            <a:off x="304800" y="1724628"/>
            <a:ext cx="11582400" cy="4676172"/>
          </a:xfrm>
          <a:solidFill>
            <a:schemeClr val="bg1">
              <a:alpha val="67000"/>
            </a:schemeClr>
          </a:solidFill>
        </p:spPr>
        <p:txBody>
          <a:bodyPr>
            <a:normAutofit/>
          </a:bodyPr>
          <a:lstStyle/>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rPr>
              <a:t>Members only</a:t>
            </a: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rPr>
              <a:t>Simple (no food, guests, set up needs, etc.)</a:t>
            </a: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rPr>
              <a:t>Example: planning meeting, executive board meeting, weekly members’ meeting</a:t>
            </a: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rPr>
              <a:t>All requests for internal meetings must go through the </a:t>
            </a:r>
            <a:r>
              <a:rPr lang="en-US" b="1" dirty="0">
                <a:solidFill>
                  <a:srgbClr val="002F6C"/>
                </a:solidFill>
                <a:latin typeface="Source Sans Pro Light" panose="020B0403030403020204" pitchFamily="34" charset="0"/>
                <a:hlinkClick r:id="rId4">
                  <a:extLst>
                    <a:ext uri="{A12FA001-AC4F-418D-AE19-62706E023703}">
                      <ahyp:hlinkClr xmlns:ahyp="http://schemas.microsoft.com/office/drawing/2018/hyperlinkcolor" val="tx"/>
                    </a:ext>
                  </a:extLst>
                </a:hlinkClick>
              </a:rPr>
              <a:t>On-Campus Event Application</a:t>
            </a:r>
            <a:r>
              <a:rPr lang="en-US" b="1" dirty="0">
                <a:solidFill>
                  <a:srgbClr val="002F6C"/>
                </a:solidFill>
                <a:latin typeface="Source Sans Pro Light" panose="020B0403030403020204" pitchFamily="34" charset="0"/>
              </a:rPr>
              <a:t> for Student Engagement approval.</a:t>
            </a:r>
          </a:p>
          <a:p>
            <a:pPr>
              <a:buFont typeface="Wingdings" panose="05000000000000000000" pitchFamily="2" charset="2"/>
              <a:buChar char="Ø"/>
            </a:pPr>
            <a:endParaRPr lang="en-US" altLang="en-US" b="1" dirty="0">
              <a:solidFill>
                <a:srgbClr val="002F6C"/>
              </a:solidFill>
              <a:latin typeface="Source Sans Pro Light" panose="020B0403030403020204" pitchFamily="34" charset="0"/>
            </a:endParaRPr>
          </a:p>
        </p:txBody>
      </p:sp>
      <p:sp>
        <p:nvSpPr>
          <p:cNvPr id="9" name="Title 1">
            <a:extLst>
              <a:ext uri="{FF2B5EF4-FFF2-40B4-BE49-F238E27FC236}">
                <a16:creationId xmlns:a16="http://schemas.microsoft.com/office/drawing/2014/main" id="{5F9B0FCC-D7B4-4665-B5C8-6FA206FAB78F}"/>
              </a:ext>
            </a:extLst>
          </p:cNvPr>
          <p:cNvSpPr txBox="1">
            <a:spLocks/>
          </p:cNvSpPr>
          <p:nvPr/>
        </p:nvSpPr>
        <p:spPr>
          <a:xfrm>
            <a:off x="4128655" y="801885"/>
            <a:ext cx="7639864"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General Meetings</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3323689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5F6CC0E-D160-4F90-A987-DC9EE902D9BD}"/>
              </a:ext>
            </a:extLst>
          </p:cNvPr>
          <p:cNvSpPr>
            <a:spLocks noGrp="1"/>
          </p:cNvSpPr>
          <p:nvPr>
            <p:ph idx="1"/>
          </p:nvPr>
        </p:nvSpPr>
        <p:spPr>
          <a:xfrm>
            <a:off x="304800" y="1724628"/>
            <a:ext cx="11582400" cy="4676172"/>
          </a:xfrm>
          <a:solidFill>
            <a:schemeClr val="bg1">
              <a:alpha val="67000"/>
            </a:schemeClr>
          </a:solidFill>
        </p:spPr>
        <p:txBody>
          <a:bodyPr>
            <a:normAutofit fontScale="92500" lnSpcReduction="20000"/>
          </a:bodyPr>
          <a:lstStyle/>
          <a:p>
            <a:pPr marL="0" indent="0">
              <a:lnSpc>
                <a:spcPct val="160000"/>
              </a:lnSpc>
              <a:buNone/>
              <a:defRPr/>
            </a:pPr>
            <a:r>
              <a:rPr lang="en-US" b="1" dirty="0">
                <a:solidFill>
                  <a:srgbClr val="002060"/>
                </a:solidFill>
                <a:latin typeface="Source Sans Pro Light" panose="020B0403030403020204" pitchFamily="34" charset="0"/>
              </a:rPr>
              <a:t>1. Low Scale</a:t>
            </a:r>
          </a:p>
          <a:p>
            <a:pPr marL="0" indent="0">
              <a:lnSpc>
                <a:spcPct val="160000"/>
              </a:lnSpc>
              <a:buNone/>
              <a:defRPr/>
            </a:pPr>
            <a:r>
              <a:rPr lang="en-US" b="1" dirty="0">
                <a:solidFill>
                  <a:srgbClr val="002060"/>
                </a:solidFill>
                <a:latin typeface="Source Sans Pro Light" panose="020B0403030403020204" pitchFamily="34" charset="0"/>
              </a:rPr>
              <a:t>2. Medium Scale</a:t>
            </a:r>
          </a:p>
          <a:p>
            <a:pPr marL="0" indent="0">
              <a:lnSpc>
                <a:spcPct val="160000"/>
              </a:lnSpc>
              <a:buNone/>
              <a:defRPr/>
            </a:pPr>
            <a:r>
              <a:rPr lang="en-US" b="1" dirty="0">
                <a:solidFill>
                  <a:srgbClr val="002060"/>
                </a:solidFill>
                <a:latin typeface="Source Sans Pro Light" panose="020B0403030403020204" pitchFamily="34" charset="0"/>
              </a:rPr>
              <a:t>3. High Scale</a:t>
            </a:r>
          </a:p>
          <a:p>
            <a:pPr marL="0" indent="0">
              <a:lnSpc>
                <a:spcPct val="160000"/>
              </a:lnSpc>
              <a:buNone/>
              <a:defRPr/>
            </a:pPr>
            <a:r>
              <a:rPr lang="en-US" b="1" dirty="0">
                <a:solidFill>
                  <a:srgbClr val="002060"/>
                </a:solidFill>
                <a:latin typeface="Source Sans Pro Light" panose="020B0403030403020204" pitchFamily="34" charset="0"/>
              </a:rPr>
              <a:t>	These are unofficial, fluid categories. The point is to illustrate how events vary 	in complexity. </a:t>
            </a:r>
          </a:p>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All requests for events must go through </a:t>
            </a:r>
            <a:r>
              <a:rPr lang="en-US" b="1" dirty="0">
                <a:solidFill>
                  <a:srgbClr val="002F6C"/>
                </a:solidFill>
                <a:latin typeface="Source Sans Pro Light" panose="020B0403030403020204" pitchFamily="34" charset="0"/>
              </a:rPr>
              <a:t>the </a:t>
            </a:r>
            <a:r>
              <a:rPr lang="en-US" b="1" dirty="0">
                <a:solidFill>
                  <a:srgbClr val="002F6C"/>
                </a:solidFill>
                <a:latin typeface="Source Sans Pro Light" panose="020B0403030403020204" pitchFamily="34" charset="0"/>
                <a:hlinkClick r:id="rId4">
                  <a:extLst>
                    <a:ext uri="{A12FA001-AC4F-418D-AE19-62706E023703}">
                      <ahyp:hlinkClr xmlns:ahyp="http://schemas.microsoft.com/office/drawing/2018/hyperlinkcolor" val="tx"/>
                    </a:ext>
                  </a:extLst>
                </a:hlinkClick>
              </a:rPr>
              <a:t>On-Campus Event Application</a:t>
            </a:r>
            <a:r>
              <a:rPr lang="en-US" b="1" dirty="0">
                <a:solidFill>
                  <a:srgbClr val="002F6C"/>
                </a:solidFill>
                <a:latin typeface="Source Sans Pro Light" panose="020B0403030403020204" pitchFamily="34" charset="0"/>
              </a:rPr>
              <a:t> </a:t>
            </a:r>
            <a:r>
              <a:rPr lang="en-US" b="1" dirty="0">
                <a:solidFill>
                  <a:srgbClr val="002060"/>
                </a:solidFill>
                <a:latin typeface="Source Sans Pro Light" panose="020B0403030403020204" pitchFamily="34" charset="0"/>
              </a:rPr>
              <a:t>for Student Engagement approval.</a:t>
            </a:r>
          </a:p>
          <a:p>
            <a:pPr>
              <a:buFont typeface="Wingdings" panose="05000000000000000000" pitchFamily="2" charset="2"/>
              <a:buChar char="Ø"/>
            </a:pPr>
            <a:endParaRPr lang="en-US" altLang="en-US" b="1" dirty="0">
              <a:solidFill>
                <a:srgbClr val="002F6C"/>
              </a:solidFill>
              <a:latin typeface="Source Sans Pro Light" panose="020B0403030403020204" pitchFamily="34" charset="0"/>
            </a:endParaRPr>
          </a:p>
        </p:txBody>
      </p:sp>
      <p:sp>
        <p:nvSpPr>
          <p:cNvPr id="9" name="Title 1">
            <a:extLst>
              <a:ext uri="{FF2B5EF4-FFF2-40B4-BE49-F238E27FC236}">
                <a16:creationId xmlns:a16="http://schemas.microsoft.com/office/drawing/2014/main" id="{5F9B0FCC-D7B4-4665-B5C8-6FA206FAB78F}"/>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Event Types</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4138145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5F6CC0E-D160-4F90-A987-DC9EE902D9BD}"/>
              </a:ext>
            </a:extLst>
          </p:cNvPr>
          <p:cNvSpPr>
            <a:spLocks noGrp="1"/>
          </p:cNvSpPr>
          <p:nvPr>
            <p:ph idx="1"/>
          </p:nvPr>
        </p:nvSpPr>
        <p:spPr>
          <a:xfrm>
            <a:off x="304800" y="1724628"/>
            <a:ext cx="11582400" cy="4676172"/>
          </a:xfrm>
          <a:solidFill>
            <a:schemeClr val="bg1">
              <a:alpha val="67000"/>
            </a:schemeClr>
          </a:solidFill>
        </p:spPr>
        <p:txBody>
          <a:bodyPr>
            <a:normAutofit fontScale="92500" lnSpcReduction="20000"/>
          </a:bodyPr>
          <a:lstStyle/>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Smaller groups (usually &gt;40 people)</a:t>
            </a:r>
          </a:p>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Self-serve resources (classroom technology, simple or no food)</a:t>
            </a:r>
          </a:p>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Typically take place in classroom or building lobby</a:t>
            </a:r>
          </a:p>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Potential examples: tabling, interest meeting, town hall, speaker event</a:t>
            </a:r>
            <a:endParaRPr lang="en-US" b="1" u="sng" dirty="0">
              <a:solidFill>
                <a:srgbClr val="002060"/>
              </a:solidFill>
              <a:latin typeface="Source Sans Pro Light" panose="020B0403030403020204" pitchFamily="34" charset="0"/>
            </a:endParaRPr>
          </a:p>
          <a:p>
            <a:pPr marL="0" indent="0">
              <a:lnSpc>
                <a:spcPct val="160000"/>
              </a:lnSpc>
              <a:buNone/>
              <a:defRPr/>
            </a:pPr>
            <a:r>
              <a:rPr lang="en-US" b="1" i="1" dirty="0">
                <a:solidFill>
                  <a:srgbClr val="002060"/>
                </a:solidFill>
                <a:latin typeface="Source Sans Pro Light" panose="020B0403030403020204" pitchFamily="34" charset="0"/>
              </a:rPr>
              <a:t>	Event coordinators receive email confirmation from Ryland Murphy. No 	consultation needed. Must contact Ryland with questions or for additional 	support.</a:t>
            </a:r>
          </a:p>
        </p:txBody>
      </p:sp>
      <p:sp>
        <p:nvSpPr>
          <p:cNvPr id="9" name="Title 1">
            <a:extLst>
              <a:ext uri="{FF2B5EF4-FFF2-40B4-BE49-F238E27FC236}">
                <a16:creationId xmlns:a16="http://schemas.microsoft.com/office/drawing/2014/main" id="{5F9B0FCC-D7B4-4665-B5C8-6FA206FAB78F}"/>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Low Scale</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75074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fontScale="92500" lnSpcReduction="20000"/>
          </a:bodyPr>
          <a:lstStyle/>
          <a:p>
            <a:pPr>
              <a:lnSpc>
                <a:spcPct val="150000"/>
              </a:lnSpc>
              <a:buFont typeface="Wingdings" panose="05000000000000000000" pitchFamily="2" charset="2"/>
              <a:buChar char="Ø"/>
              <a:defRPr/>
            </a:pPr>
            <a:r>
              <a:rPr lang="en-US" b="1" dirty="0">
                <a:solidFill>
                  <a:srgbClr val="002060"/>
                </a:solidFill>
                <a:latin typeface="Source Sans Pro Light" panose="020B0403030403020204" pitchFamily="34" charset="0"/>
              </a:rPr>
              <a:t>Might involve individuals or businesses outside Regent community: attendees, catering, guest speaker, vendor, etc. </a:t>
            </a:r>
          </a:p>
          <a:p>
            <a:pPr>
              <a:lnSpc>
                <a:spcPct val="150000"/>
              </a:lnSpc>
              <a:buFont typeface="Wingdings" panose="05000000000000000000" pitchFamily="2" charset="2"/>
              <a:buChar char="Ø"/>
              <a:defRPr/>
            </a:pPr>
            <a:r>
              <a:rPr lang="en-US" b="1" dirty="0">
                <a:solidFill>
                  <a:srgbClr val="002060"/>
                </a:solidFill>
                <a:latin typeface="Source Sans Pro Light" panose="020B0403030403020204" pitchFamily="34" charset="0"/>
              </a:rPr>
              <a:t>Might involve any of the following: special event spaces, Ordinary catering, reserving BJs card, reserving parking spots, and renting tables/chairs</a:t>
            </a:r>
          </a:p>
          <a:p>
            <a:pPr>
              <a:lnSpc>
                <a:spcPct val="150000"/>
              </a:lnSpc>
              <a:buFont typeface="Wingdings" panose="05000000000000000000" pitchFamily="2" charset="2"/>
              <a:buChar char="Ø"/>
              <a:defRPr/>
            </a:pPr>
            <a:r>
              <a:rPr lang="en-US" b="1" dirty="0">
                <a:solidFill>
                  <a:srgbClr val="002060"/>
                </a:solidFill>
                <a:latin typeface="Source Sans Pro Light" panose="020B0403030403020204" pitchFamily="34" charset="0"/>
              </a:rPr>
              <a:t>Potential examples: welcome celebrations, court competitions, dances</a:t>
            </a:r>
            <a:endParaRPr lang="en-US" sz="2800" b="1" dirty="0">
              <a:solidFill>
                <a:srgbClr val="002060"/>
              </a:solidFill>
              <a:latin typeface="Source Sans Pro Light" panose="020B0403030403020204" pitchFamily="34" charset="0"/>
            </a:endParaRPr>
          </a:p>
          <a:p>
            <a:pPr>
              <a:lnSpc>
                <a:spcPct val="150000"/>
              </a:lnSpc>
              <a:buFont typeface="Wingdings" panose="05000000000000000000" pitchFamily="2" charset="2"/>
              <a:buChar char="Ø"/>
              <a:defRPr/>
            </a:pPr>
            <a:r>
              <a:rPr lang="en-US" b="1" i="1" dirty="0">
                <a:solidFill>
                  <a:srgbClr val="002060"/>
                </a:solidFill>
                <a:latin typeface="Source Sans Pro Light" panose="020B0403030403020204" pitchFamily="34" charset="0"/>
              </a:rPr>
              <a:t>Event coordinators receive email confirmation from Ryland Murphy </a:t>
            </a:r>
            <a:r>
              <a:rPr lang="en-US" b="1" i="1" dirty="0">
                <a:solidFill>
                  <a:srgbClr val="002060"/>
                </a:solidFill>
                <a:latin typeface="Source Sans Pro Light" panose="020B0403030403020204" pitchFamily="34" charset="0"/>
                <a:hlinkClick r:id="rId4"/>
              </a:rPr>
              <a:t>rylamur@regent.edu</a:t>
            </a:r>
            <a:r>
              <a:rPr lang="en-US" b="1" i="1" dirty="0">
                <a:solidFill>
                  <a:srgbClr val="002060"/>
                </a:solidFill>
                <a:latin typeface="Source Sans Pro Light" panose="020B0403030403020204" pitchFamily="34" charset="0"/>
              </a:rPr>
              <a:t>. Email consultation required, phone/in-person consultation optional.</a:t>
            </a:r>
          </a:p>
        </p:txBody>
      </p:sp>
      <p:sp>
        <p:nvSpPr>
          <p:cNvPr id="7" name="Title 1">
            <a:extLst>
              <a:ext uri="{FF2B5EF4-FFF2-40B4-BE49-F238E27FC236}">
                <a16:creationId xmlns:a16="http://schemas.microsoft.com/office/drawing/2014/main" id="{13180A43-C304-414D-9D79-B063EE5179F5}"/>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Medium Scale</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695128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fontScale="85000" lnSpcReduction="20000"/>
          </a:bodyPr>
          <a:lstStyle/>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Involves individuals or businesses outside Regent community: attendees, catering, guest speaker, vendor, etc. </a:t>
            </a:r>
          </a:p>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Might involve any of the following: rental items, outside catering, media technician, VIP speaker, Founders Inn accommodations</a:t>
            </a:r>
          </a:p>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Typically involves large event spaces</a:t>
            </a:r>
          </a:p>
          <a:p>
            <a:pPr>
              <a:lnSpc>
                <a:spcPct val="160000"/>
              </a:lnSpc>
              <a:buFont typeface="Wingdings" panose="05000000000000000000" pitchFamily="2" charset="2"/>
              <a:buChar char="Ø"/>
              <a:defRPr/>
            </a:pPr>
            <a:r>
              <a:rPr lang="en-US" b="1" dirty="0">
                <a:solidFill>
                  <a:srgbClr val="002060"/>
                </a:solidFill>
                <a:latin typeface="Source Sans Pro Light" panose="020B0403030403020204" pitchFamily="34" charset="0"/>
              </a:rPr>
              <a:t>Potential examples: commissioning's, large competition, campus-wide event</a:t>
            </a:r>
          </a:p>
          <a:p>
            <a:pPr>
              <a:lnSpc>
                <a:spcPct val="160000"/>
              </a:lnSpc>
              <a:buFont typeface="Wingdings" panose="05000000000000000000" pitchFamily="2" charset="2"/>
              <a:buChar char="Ø"/>
              <a:defRPr/>
            </a:pPr>
            <a:r>
              <a:rPr lang="en-US" b="1" i="1" dirty="0">
                <a:solidFill>
                  <a:srgbClr val="002060"/>
                </a:solidFill>
                <a:latin typeface="Source Sans Pro Light" panose="020B0403030403020204" pitchFamily="34" charset="0"/>
              </a:rPr>
              <a:t>Event coordinators work very closely with </a:t>
            </a:r>
            <a:r>
              <a:rPr lang="de-DE" b="1" i="1" dirty="0">
                <a:solidFill>
                  <a:srgbClr val="002060"/>
                </a:solidFill>
                <a:latin typeface="Source Sans Pro Light" panose="020B0403030403020204" pitchFamily="34" charset="0"/>
              </a:rPr>
              <a:t>Ryland Murphy,</a:t>
            </a:r>
            <a:r>
              <a:rPr lang="en-US" b="1" i="1" dirty="0">
                <a:solidFill>
                  <a:srgbClr val="002060"/>
                </a:solidFill>
                <a:latin typeface="Source Sans Pro Light" panose="020B0403030403020204" pitchFamily="34" charset="0"/>
                <a:hlinkClick r:id="rId4"/>
              </a:rPr>
              <a:t> rylamur@regent.edu</a:t>
            </a:r>
            <a:r>
              <a:rPr lang="en-US" b="1" i="1" dirty="0">
                <a:solidFill>
                  <a:srgbClr val="002060"/>
                </a:solidFill>
                <a:latin typeface="Source Sans Pro Light" panose="020B0403030403020204" pitchFamily="34" charset="0"/>
              </a:rPr>
              <a:t>. In-person consultation and/or email follow-up required. </a:t>
            </a:r>
          </a:p>
        </p:txBody>
      </p:sp>
      <p:sp>
        <p:nvSpPr>
          <p:cNvPr id="7" name="Title 1">
            <a:extLst>
              <a:ext uri="{FF2B5EF4-FFF2-40B4-BE49-F238E27FC236}">
                <a16:creationId xmlns:a16="http://schemas.microsoft.com/office/drawing/2014/main" id="{13180A43-C304-414D-9D79-B063EE5179F5}"/>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High Scale</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2334480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fontScale="77500" lnSpcReduction="20000"/>
          </a:bodyPr>
          <a:lstStyle/>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ea typeface="Source Sans Pro Light" panose="020B0403030403020204" pitchFamily="34" charset="0"/>
              </a:rPr>
              <a:t>Application found at </a:t>
            </a:r>
            <a:r>
              <a:rPr lang="en-US" b="1" dirty="0">
                <a:solidFill>
                  <a:srgbClr val="002F6C"/>
                </a:solidFill>
                <a:latin typeface="Source Sans Pro Light" panose="020B0403030403020204" pitchFamily="34" charset="0"/>
                <a:ea typeface="Source Sans Pro Light" panose="020B0403030403020204" pitchFamily="34" charset="0"/>
                <a:hlinkClick r:id="rId4"/>
              </a:rPr>
              <a:t>https://www.regent.edu/admin/admsrv/student_org_events/offcampus_event_application.cfm</a:t>
            </a:r>
            <a:r>
              <a:rPr lang="en-US" b="1" dirty="0">
                <a:solidFill>
                  <a:srgbClr val="002F6C"/>
                </a:solidFill>
                <a:latin typeface="Source Sans Pro Light" panose="020B0403030403020204" pitchFamily="34" charset="0"/>
                <a:ea typeface="Source Sans Pro Light" panose="020B0403030403020204" pitchFamily="34" charset="0"/>
              </a:rPr>
              <a:t> </a:t>
            </a: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ea typeface="Source Sans Pro Light" panose="020B0403030403020204" pitchFamily="34" charset="0"/>
              </a:rPr>
              <a:t>Required whenever your org wants to have an official event off campus</a:t>
            </a:r>
          </a:p>
          <a:p>
            <a:pPr lvl="1">
              <a:lnSpc>
                <a:spcPct val="150000"/>
              </a:lnSpc>
              <a:defRPr/>
            </a:pPr>
            <a:r>
              <a:rPr lang="en-US" sz="2800" b="1" dirty="0">
                <a:solidFill>
                  <a:srgbClr val="002F6C"/>
                </a:solidFill>
                <a:latin typeface="Source Sans Pro Light" panose="020B0403030403020204" pitchFamily="34" charset="0"/>
                <a:ea typeface="Source Sans Pro Light" panose="020B0403030403020204" pitchFamily="34" charset="0"/>
              </a:rPr>
              <a:t>Traveling to competition</a:t>
            </a:r>
          </a:p>
          <a:p>
            <a:pPr lvl="1">
              <a:lnSpc>
                <a:spcPct val="150000"/>
              </a:lnSpc>
              <a:defRPr/>
            </a:pPr>
            <a:r>
              <a:rPr lang="en-US" sz="2800" b="1" dirty="0">
                <a:solidFill>
                  <a:srgbClr val="002F6C"/>
                </a:solidFill>
                <a:latin typeface="Source Sans Pro Light" panose="020B0403030403020204" pitchFamily="34" charset="0"/>
                <a:ea typeface="Source Sans Pro Light" panose="020B0403030403020204" pitchFamily="34" charset="0"/>
              </a:rPr>
              <a:t>Local event</a:t>
            </a:r>
          </a:p>
          <a:p>
            <a:pPr lvl="1">
              <a:lnSpc>
                <a:spcPct val="150000"/>
              </a:lnSpc>
              <a:defRPr/>
            </a:pPr>
            <a:r>
              <a:rPr lang="en-US" sz="2800" b="1" dirty="0">
                <a:solidFill>
                  <a:srgbClr val="002F6C"/>
                </a:solidFill>
                <a:latin typeface="Source Sans Pro Light" panose="020B0403030403020204" pitchFamily="34" charset="0"/>
                <a:ea typeface="Source Sans Pro Light" panose="020B0403030403020204" pitchFamily="34" charset="0"/>
              </a:rPr>
              <a:t>Out of town conference</a:t>
            </a: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ea typeface="Source Sans Pro Light" panose="020B0403030403020204" pitchFamily="34" charset="0"/>
              </a:rPr>
              <a:t>Must be submitted 3 weeks in advance</a:t>
            </a: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ea typeface="Source Sans Pro Light" panose="020B0403030403020204" pitchFamily="34" charset="0"/>
              </a:rPr>
              <a:t>Approval granted by Student Engagement on a case-by-case basis</a:t>
            </a:r>
          </a:p>
        </p:txBody>
      </p:sp>
      <p:sp>
        <p:nvSpPr>
          <p:cNvPr id="7" name="Title 1">
            <a:extLst>
              <a:ext uri="{FF2B5EF4-FFF2-40B4-BE49-F238E27FC236}">
                <a16:creationId xmlns:a16="http://schemas.microsoft.com/office/drawing/2014/main" id="{13180A43-C304-414D-9D79-B063EE5179F5}"/>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54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Off Campus</a:t>
            </a:r>
            <a:endParaRPr lang="en-US" sz="54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2007805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fontScale="92500" lnSpcReduction="20000"/>
          </a:bodyPr>
          <a:lstStyle/>
          <a:p>
            <a:endParaRPr lang="en-US" altLang="en-US" b="1" dirty="0">
              <a:solidFill>
                <a:srgbClr val="002F6C"/>
              </a:solidFill>
              <a:latin typeface="Source Sans Pro Light" panose="020B0403030403020204" pitchFamily="34" charset="0"/>
            </a:endParaRPr>
          </a:p>
          <a:p>
            <a:pPr>
              <a:lnSpc>
                <a:spcPct val="150000"/>
              </a:lnSpc>
              <a:buClr>
                <a:srgbClr val="002060"/>
              </a:buClr>
              <a:buFont typeface="Wingdings" panose="05000000000000000000" pitchFamily="2" charset="2"/>
              <a:buChar char="Ø"/>
              <a:defRPr/>
            </a:pPr>
            <a:r>
              <a:rPr lang="en-US" b="1" dirty="0">
                <a:solidFill>
                  <a:srgbClr val="002060"/>
                </a:solidFill>
                <a:latin typeface="Source Sans Pro Light" panose="020B0403030403020204" pitchFamily="34" charset="0"/>
              </a:rPr>
              <a:t>Bake sale items cannot be homemade. They must be individually pre-packaged and purchased from the Ordinary, a grocery store, or another licensed food establishment. </a:t>
            </a:r>
          </a:p>
          <a:p>
            <a:pPr>
              <a:lnSpc>
                <a:spcPct val="150000"/>
              </a:lnSpc>
              <a:buClr>
                <a:srgbClr val="002060"/>
              </a:buClr>
              <a:buFont typeface="Wingdings" panose="05000000000000000000" pitchFamily="2" charset="2"/>
              <a:buChar char="Ø"/>
              <a:defRPr/>
            </a:pPr>
            <a:r>
              <a:rPr lang="en-US" b="1" dirty="0">
                <a:solidFill>
                  <a:srgbClr val="002060"/>
                </a:solidFill>
                <a:latin typeface="Source Sans Pro Light" panose="020B0403030403020204" pitchFamily="34" charset="0"/>
              </a:rPr>
              <a:t>Approved food fundraiser examples:</a:t>
            </a:r>
          </a:p>
          <a:p>
            <a:pPr lvl="1">
              <a:lnSpc>
                <a:spcPct val="150000"/>
              </a:lnSpc>
              <a:buClr>
                <a:srgbClr val="002060"/>
              </a:buClr>
              <a:defRPr/>
            </a:pPr>
            <a:r>
              <a:rPr lang="en-US" sz="2800" b="1" dirty="0">
                <a:solidFill>
                  <a:srgbClr val="002060"/>
                </a:solidFill>
                <a:latin typeface="Source Sans Pro Light" panose="020B0403030403020204" pitchFamily="34" charset="0"/>
              </a:rPr>
              <a:t>Selling cupcakes, cookies or brownies purchased from Walmart or BJ’s. </a:t>
            </a:r>
          </a:p>
          <a:p>
            <a:pPr lvl="1">
              <a:lnSpc>
                <a:spcPct val="150000"/>
              </a:lnSpc>
              <a:buClr>
                <a:srgbClr val="002060"/>
              </a:buClr>
              <a:defRPr/>
            </a:pPr>
            <a:r>
              <a:rPr lang="en-US" sz="2800" b="1" dirty="0">
                <a:solidFill>
                  <a:srgbClr val="002060"/>
                </a:solidFill>
                <a:latin typeface="Source Sans Pro Light" panose="020B0403030403020204" pitchFamily="34" charset="0"/>
              </a:rPr>
              <a:t>Selling pre-packaged items such as candy or drinks.</a:t>
            </a:r>
          </a:p>
          <a:p>
            <a:pPr>
              <a:lnSpc>
                <a:spcPct val="150000"/>
              </a:lnSpc>
              <a:buClr>
                <a:srgbClr val="002060"/>
              </a:buClr>
              <a:buFont typeface="Wingdings" panose="05000000000000000000" pitchFamily="2" charset="2"/>
              <a:buChar char="Ø"/>
              <a:defRPr/>
            </a:pPr>
            <a:r>
              <a:rPr lang="en-US" b="1" dirty="0">
                <a:solidFill>
                  <a:srgbClr val="002F6C"/>
                </a:solidFill>
                <a:latin typeface="Source Sans Pro Light" panose="020B0403030403020204" pitchFamily="34" charset="0"/>
                <a:hlinkClick r:id="rId4">
                  <a:extLst>
                    <a:ext uri="{A12FA001-AC4F-418D-AE19-62706E023703}">
                      <ahyp:hlinkClr xmlns:ahyp="http://schemas.microsoft.com/office/drawing/2018/hyperlinkcolor" val="tx"/>
                    </a:ext>
                  </a:extLst>
                </a:hlinkClick>
              </a:rPr>
              <a:t>See full policy here. </a:t>
            </a:r>
            <a:endParaRPr lang="en-US" b="1" dirty="0">
              <a:solidFill>
                <a:srgbClr val="002F6C"/>
              </a:solidFill>
              <a:latin typeface="Source Sans Pro Light" panose="020B0403030403020204" pitchFamily="34" charset="0"/>
            </a:endParaRPr>
          </a:p>
          <a:p>
            <a:pPr>
              <a:buFont typeface="Wingdings" panose="05000000000000000000" pitchFamily="2" charset="2"/>
              <a:buChar char="Ø"/>
            </a:pPr>
            <a:endParaRPr lang="en-US" sz="2800" b="1" dirty="0">
              <a:solidFill>
                <a:srgbClr val="002F6C"/>
              </a:solidFill>
              <a:latin typeface="Source Sans Pro Light" panose="020B0403030403020204" pitchFamily="34" charset="0"/>
            </a:endParaRPr>
          </a:p>
        </p:txBody>
      </p:sp>
      <p:sp>
        <p:nvSpPr>
          <p:cNvPr id="9" name="Title 1"/>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Bake Sales</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3266696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a:bodyPr>
          <a:lstStyle/>
          <a:p>
            <a:pPr>
              <a:lnSpc>
                <a:spcPct val="150000"/>
              </a:lnSpc>
              <a:buFont typeface="Wingdings" panose="05000000000000000000" pitchFamily="2" charset="2"/>
              <a:buChar char="Ø"/>
              <a:defRPr/>
            </a:pPr>
            <a:r>
              <a:rPr lang="en-US" b="1" dirty="0">
                <a:solidFill>
                  <a:srgbClr val="002060"/>
                </a:solidFill>
                <a:latin typeface="Source Sans Pro Light" panose="020B0403030403020204" pitchFamily="34" charset="0"/>
                <a:cs typeface="Arial" panose="020B0604020202020204" pitchFamily="34" charset="0"/>
              </a:rPr>
              <a:t>Your org must have or purchase rights to screen a film at an event that is public, advertised, and affiliated with your student organization. </a:t>
            </a:r>
          </a:p>
          <a:p>
            <a:pPr>
              <a:lnSpc>
                <a:spcPct val="150000"/>
              </a:lnSpc>
              <a:buFont typeface="Wingdings" panose="05000000000000000000" pitchFamily="2" charset="2"/>
              <a:buChar char="Ø"/>
              <a:defRPr/>
            </a:pPr>
            <a:r>
              <a:rPr lang="en-US" b="1" dirty="0">
                <a:solidFill>
                  <a:srgbClr val="002060"/>
                </a:solidFill>
                <a:latin typeface="Source Sans Pro Light" panose="020B0403030403020204" pitchFamily="34" charset="0"/>
                <a:cs typeface="Arial" panose="020B0604020202020204" pitchFamily="34" charset="0"/>
              </a:rPr>
              <a:t>All movie rights must be purchased from Swank Motion Pictures (prices range from $500-$1500)</a:t>
            </a:r>
          </a:p>
          <a:p>
            <a:pPr>
              <a:lnSpc>
                <a:spcPct val="150000"/>
              </a:lnSpc>
              <a:buFont typeface="Wingdings" panose="05000000000000000000" pitchFamily="2" charset="2"/>
              <a:buChar char="Ø"/>
              <a:defRPr/>
            </a:pPr>
            <a:r>
              <a:rPr lang="en-US" b="1" dirty="0">
                <a:solidFill>
                  <a:srgbClr val="002060"/>
                </a:solidFill>
                <a:latin typeface="Source Sans Pro Light" panose="020B0403030403020204" pitchFamily="34" charset="0"/>
                <a:cs typeface="Arial" panose="020B0604020202020204" pitchFamily="34" charset="0"/>
              </a:rPr>
              <a:t>Proof of movie rights must be sent to </a:t>
            </a:r>
            <a:r>
              <a:rPr lang="en-US" b="1" dirty="0">
                <a:solidFill>
                  <a:srgbClr val="002060"/>
                </a:solidFill>
                <a:latin typeface="Source Sans Pro Light" panose="020B0403030403020204" pitchFamily="34" charset="0"/>
                <a:cs typeface="Arial" panose="020B0604020202020204" pitchFamily="34" charset="0"/>
                <a:hlinkClick r:id="rId4"/>
              </a:rPr>
              <a:t>adminservices@regent.edu</a:t>
            </a:r>
            <a:r>
              <a:rPr lang="en-US" b="1" dirty="0">
                <a:solidFill>
                  <a:srgbClr val="002060"/>
                </a:solidFill>
                <a:latin typeface="Source Sans Pro Light" panose="020B0403030403020204" pitchFamily="34" charset="0"/>
                <a:cs typeface="Arial" panose="020B0604020202020204" pitchFamily="34" charset="0"/>
              </a:rPr>
              <a:t> before your event</a:t>
            </a:r>
          </a:p>
          <a:p>
            <a:pPr>
              <a:buFont typeface="Wingdings" panose="05000000000000000000" pitchFamily="2" charset="2"/>
              <a:buChar char="Ø"/>
              <a:defRPr/>
            </a:pPr>
            <a:endParaRPr lang="en-US" b="1" dirty="0">
              <a:solidFill>
                <a:srgbClr val="002060"/>
              </a:solidFill>
              <a:highlight>
                <a:srgbClr val="FFFF00"/>
              </a:highlight>
              <a:latin typeface="Source Sans Pro Light" panose="020B0403030403020204" pitchFamily="34" charset="0"/>
            </a:endParaRPr>
          </a:p>
        </p:txBody>
      </p:sp>
      <p:sp>
        <p:nvSpPr>
          <p:cNvPr id="7" name="Title 1">
            <a:extLst>
              <a:ext uri="{FF2B5EF4-FFF2-40B4-BE49-F238E27FC236}">
                <a16:creationId xmlns:a16="http://schemas.microsoft.com/office/drawing/2014/main" id="{13180A43-C304-414D-9D79-B063EE5179F5}"/>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Film Rights</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424083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a:bodyPr>
          <a:lstStyle/>
          <a:p>
            <a:pPr>
              <a:buFont typeface="Wingdings" panose="05000000000000000000" pitchFamily="2" charset="2"/>
              <a:buChar char="Ø"/>
              <a:defRPr/>
            </a:pPr>
            <a:endParaRPr lang="en-US" b="1" dirty="0">
              <a:solidFill>
                <a:srgbClr val="002060"/>
              </a:solidFill>
              <a:latin typeface="Source Sans Pro Light" panose="020B0403030403020204" pitchFamily="34" charset="0"/>
              <a:cs typeface="Arial" panose="020B0604020202020204" pitchFamily="34" charset="0"/>
            </a:endParaRPr>
          </a:p>
          <a:p>
            <a:pPr>
              <a:buFont typeface="Wingdings" panose="05000000000000000000" pitchFamily="2" charset="2"/>
              <a:buChar char="Ø"/>
              <a:defRPr/>
            </a:pPr>
            <a:r>
              <a:rPr lang="en-US" b="1" dirty="0">
                <a:solidFill>
                  <a:srgbClr val="002060"/>
                </a:solidFill>
                <a:latin typeface="Source Sans Pro Light" panose="020B0403030403020204" pitchFamily="34" charset="0"/>
                <a:cs typeface="Arial" panose="020B0604020202020204" pitchFamily="34" charset="0"/>
              </a:rPr>
              <a:t>If the University is closed due to inclement weather, all student organization events are cancelled. There are NO EXCEPTIONS.</a:t>
            </a:r>
          </a:p>
        </p:txBody>
      </p:sp>
      <p:sp>
        <p:nvSpPr>
          <p:cNvPr id="7" name="Title 1">
            <a:extLst>
              <a:ext uri="{FF2B5EF4-FFF2-40B4-BE49-F238E27FC236}">
                <a16:creationId xmlns:a16="http://schemas.microsoft.com/office/drawing/2014/main" id="{13180A43-C304-414D-9D79-B063EE5179F5}"/>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54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Inclement Weather</a:t>
            </a:r>
            <a:endParaRPr lang="en-US" sz="54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3234229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946980" y="2526076"/>
            <a:ext cx="10298039" cy="1805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10000"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Fundraising</a:t>
            </a:r>
          </a:p>
        </p:txBody>
      </p:sp>
    </p:spTree>
    <p:extLst>
      <p:ext uri="{BB962C8B-B14F-4D97-AF65-F5344CB8AC3E}">
        <p14:creationId xmlns:p14="http://schemas.microsoft.com/office/powerpoint/2010/main" val="4222545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983848" y="2526076"/>
            <a:ext cx="10224303" cy="1805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10000"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Equipped to </a:t>
            </a:r>
            <a:r>
              <a:rPr lang="en-US" sz="10000"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Lead</a:t>
            </a:r>
          </a:p>
        </p:txBody>
      </p:sp>
    </p:spTree>
    <p:extLst>
      <p:ext uri="{BB962C8B-B14F-4D97-AF65-F5344CB8AC3E}">
        <p14:creationId xmlns:p14="http://schemas.microsoft.com/office/powerpoint/2010/main" val="4172581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fontScale="85000" lnSpcReduction="10000"/>
          </a:bodyPr>
          <a:lstStyle/>
          <a:p>
            <a:pPr>
              <a:lnSpc>
                <a:spcPct val="160000"/>
              </a:lnSpc>
              <a:buFont typeface="Wingdings" panose="05000000000000000000" pitchFamily="2" charset="2"/>
              <a:buChar char="Ø"/>
            </a:pPr>
            <a:r>
              <a:rPr lang="en-US" b="1" u="sng" dirty="0">
                <a:solidFill>
                  <a:srgbClr val="002F6C"/>
                </a:solidFill>
                <a:latin typeface="Source Sans Pro Light" panose="020B0403030403020204" pitchFamily="34" charset="0"/>
                <a:ea typeface="Source Sans Pro Light" panose="020B0403030403020204" pitchFamily="34" charset="0"/>
              </a:rPr>
              <a:t>Always</a:t>
            </a:r>
            <a:r>
              <a:rPr lang="en-US" b="1" dirty="0">
                <a:solidFill>
                  <a:srgbClr val="002F6C"/>
                </a:solidFill>
                <a:latin typeface="Source Sans Pro Light" panose="020B0403030403020204" pitchFamily="34" charset="0"/>
                <a:ea typeface="Source Sans Pro Light" panose="020B0403030403020204" pitchFamily="34" charset="0"/>
              </a:rPr>
              <a:t> work with our Office of Advancement when fundraising for your organization</a:t>
            </a:r>
          </a:p>
          <a:p>
            <a:pPr lvl="1">
              <a:lnSpc>
                <a:spcPct val="160000"/>
              </a:lnSpc>
            </a:pPr>
            <a:r>
              <a:rPr lang="en-US" sz="2800" b="1" dirty="0">
                <a:solidFill>
                  <a:srgbClr val="002F6C"/>
                </a:solidFill>
                <a:latin typeface="Source Sans Pro Light" panose="020B0403030403020204" pitchFamily="34" charset="0"/>
                <a:ea typeface="Source Sans Pro Light" panose="020B0403030403020204" pitchFamily="34" charset="0"/>
              </a:rPr>
              <a:t>Erin Flynn: </a:t>
            </a:r>
            <a:r>
              <a:rPr lang="en-US" sz="2800" b="1" dirty="0">
                <a:solidFill>
                  <a:srgbClr val="002F6C"/>
                </a:solidFill>
                <a:latin typeface="Source Sans Pro Light" panose="020B0403030403020204" pitchFamily="34" charset="0"/>
                <a:ea typeface="Source Sans Pro Light" panose="020B0403030403020204" pitchFamily="34" charset="0"/>
                <a:hlinkClick r:id="rId4">
                  <a:extLst>
                    <a:ext uri="{A12FA001-AC4F-418D-AE19-62706E023703}">
                      <ahyp:hlinkClr xmlns:ahyp="http://schemas.microsoft.com/office/drawing/2018/hyperlinkcolor" val="tx"/>
                    </a:ext>
                  </a:extLst>
                </a:hlinkClick>
              </a:rPr>
              <a:t>eflynn@regent.edu</a:t>
            </a:r>
            <a:r>
              <a:rPr lang="en-US" sz="2800" b="1" dirty="0">
                <a:solidFill>
                  <a:srgbClr val="002F6C"/>
                </a:solidFill>
                <a:latin typeface="Source Sans Pro Light" panose="020B0403030403020204" pitchFamily="34" charset="0"/>
                <a:ea typeface="Source Sans Pro Light" panose="020B0403030403020204" pitchFamily="34" charset="0"/>
              </a:rPr>
              <a:t>, (757)-352-4831, ADM 126</a:t>
            </a:r>
            <a:endParaRPr lang="en-US" sz="2800" b="1" dirty="0">
              <a:solidFill>
                <a:srgbClr val="002F6C"/>
              </a:solidFill>
              <a:latin typeface="Source Sans Pro Light" panose="020B0403030403020204" pitchFamily="34" charset="0"/>
              <a:ea typeface="Source Sans Pro Light" panose="020B0403030403020204" pitchFamily="34" charset="0"/>
              <a:hlinkClick r:id="rId5">
                <a:extLst>
                  <a:ext uri="{A12FA001-AC4F-418D-AE19-62706E023703}">
                    <ahyp:hlinkClr xmlns:ahyp="http://schemas.microsoft.com/office/drawing/2018/hyperlinkcolor" val="tx"/>
                  </a:ext>
                </a:extLst>
              </a:hlinkClick>
            </a:endParaRPr>
          </a:p>
          <a:p>
            <a:pPr>
              <a:lnSpc>
                <a:spcPct val="160000"/>
              </a:lnSpc>
              <a:buFont typeface="Wingdings" panose="05000000000000000000" pitchFamily="2" charset="2"/>
              <a:buChar char="Ø"/>
            </a:pPr>
            <a:r>
              <a:rPr lang="en-US" b="1" dirty="0">
                <a:solidFill>
                  <a:srgbClr val="002F6C"/>
                </a:solidFill>
                <a:latin typeface="Source Sans Pro Light" panose="020B0403030403020204" pitchFamily="34" charset="0"/>
                <a:ea typeface="Source Sans Pro Light" panose="020B0403030403020204" pitchFamily="34" charset="0"/>
                <a:hlinkClick r:id="rId5">
                  <a:extLst>
                    <a:ext uri="{A12FA001-AC4F-418D-AE19-62706E023703}">
                      <ahyp:hlinkClr xmlns:ahyp="http://schemas.microsoft.com/office/drawing/2018/hyperlinkcolor" val="tx"/>
                    </a:ext>
                  </a:extLst>
                </a:hlinkClick>
              </a:rPr>
              <a:t>Fundraiser Application</a:t>
            </a:r>
            <a:endParaRPr lang="en-US" b="1" dirty="0">
              <a:solidFill>
                <a:srgbClr val="002F6C"/>
              </a:solidFill>
              <a:latin typeface="Source Sans Pro Light" panose="020B0403030403020204" pitchFamily="34" charset="0"/>
              <a:ea typeface="Source Sans Pro Light" panose="020B0403030403020204" pitchFamily="34" charset="0"/>
            </a:endParaRPr>
          </a:p>
          <a:p>
            <a:pPr lvl="1">
              <a:lnSpc>
                <a:spcPct val="160000"/>
              </a:lnSpc>
            </a:pPr>
            <a:r>
              <a:rPr lang="en-US" sz="2800" b="1" dirty="0">
                <a:solidFill>
                  <a:srgbClr val="002F6C"/>
                </a:solidFill>
                <a:latin typeface="Source Sans Pro Light" panose="020B0403030403020204" pitchFamily="34" charset="0"/>
                <a:ea typeface="Source Sans Pro Light" panose="020B0403030403020204" pitchFamily="34" charset="0"/>
              </a:rPr>
              <a:t>Apply 90 days before you need your funding</a:t>
            </a:r>
          </a:p>
          <a:p>
            <a:pPr>
              <a:lnSpc>
                <a:spcPct val="160000"/>
              </a:lnSpc>
              <a:buFont typeface="Wingdings" panose="05000000000000000000" pitchFamily="2" charset="2"/>
              <a:buChar char="Ø"/>
            </a:pPr>
            <a:r>
              <a:rPr lang="en-US" b="1" dirty="0">
                <a:solidFill>
                  <a:srgbClr val="002F6C"/>
                </a:solidFill>
                <a:latin typeface="Source Sans Pro Light" panose="020B0403030403020204" pitchFamily="34" charset="0"/>
                <a:ea typeface="Source Sans Pro Light" panose="020B0403030403020204" pitchFamily="34" charset="0"/>
                <a:hlinkClick r:id="rId6">
                  <a:extLst>
                    <a:ext uri="{A12FA001-AC4F-418D-AE19-62706E023703}">
                      <ahyp:hlinkClr xmlns:ahyp="http://schemas.microsoft.com/office/drawing/2018/hyperlinkcolor" val="tx"/>
                    </a:ext>
                  </a:extLst>
                </a:hlinkClick>
              </a:rPr>
              <a:t>Fundraising Policies &amp; Procedures</a:t>
            </a:r>
            <a:endParaRPr lang="en-US" b="1" dirty="0">
              <a:solidFill>
                <a:srgbClr val="002F6C"/>
              </a:solidFill>
              <a:latin typeface="Source Sans Pro Light" panose="020B0403030403020204" pitchFamily="34" charset="0"/>
              <a:ea typeface="Source Sans Pro Light" panose="020B0403030403020204" pitchFamily="34" charset="0"/>
            </a:endParaRPr>
          </a:p>
          <a:p>
            <a:pPr lvl="1">
              <a:lnSpc>
                <a:spcPct val="160000"/>
              </a:lnSpc>
            </a:pPr>
            <a:r>
              <a:rPr lang="en-US" sz="2800" b="1" dirty="0">
                <a:solidFill>
                  <a:srgbClr val="002F6C"/>
                </a:solidFill>
                <a:latin typeface="Source Sans Pro Light" panose="020B0403030403020204" pitchFamily="34" charset="0"/>
                <a:ea typeface="Source Sans Pro Light" panose="020B0403030403020204" pitchFamily="34" charset="0"/>
              </a:rPr>
              <a:t>Do not use GoFundMe, your personal Venmo, or other non-Regent digital platforms </a:t>
            </a:r>
          </a:p>
          <a:p>
            <a:pPr>
              <a:buFont typeface="Wingdings" panose="05000000000000000000" pitchFamily="2" charset="2"/>
              <a:buChar char="Ø"/>
            </a:pPr>
            <a:endParaRPr lang="en-US" b="1" dirty="0">
              <a:solidFill>
                <a:srgbClr val="002F6C"/>
              </a:solidFill>
              <a:latin typeface="Source Sans Pro Light" panose="020B0403030403020204" pitchFamily="34" charset="0"/>
            </a:endParaRPr>
          </a:p>
        </p:txBody>
      </p:sp>
      <p:sp>
        <p:nvSpPr>
          <p:cNvPr id="9" name="Title 1"/>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Fundraising</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01867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a:bodyPr>
          <a:lstStyle/>
          <a:p>
            <a:pPr>
              <a:lnSpc>
                <a:spcPct val="150000"/>
              </a:lnSpc>
              <a:buFont typeface="Wingdings" panose="05000000000000000000" pitchFamily="2" charset="2"/>
              <a:buChar char="Ø"/>
            </a:pPr>
            <a:r>
              <a:rPr lang="en-US" b="1" dirty="0">
                <a:solidFill>
                  <a:srgbClr val="002F6C"/>
                </a:solidFill>
                <a:latin typeface="Source Sans Pro Light" panose="020B0403030403020204" pitchFamily="34" charset="0"/>
              </a:rPr>
              <a:t>Fundraisers for other non-profit organizations (philanthropy drives) are not handled through the Office of Advancement. These policies are for direct fundraising for your student organization. </a:t>
            </a:r>
          </a:p>
          <a:p>
            <a:pPr>
              <a:lnSpc>
                <a:spcPct val="150000"/>
              </a:lnSpc>
              <a:buFont typeface="Wingdings" panose="05000000000000000000" pitchFamily="2" charset="2"/>
              <a:buChar char="Ø"/>
            </a:pPr>
            <a:r>
              <a:rPr lang="en-US" sz="2800" b="1" dirty="0">
                <a:solidFill>
                  <a:srgbClr val="002F6C"/>
                </a:solidFill>
                <a:latin typeface="Source Sans Pro Light" panose="020B0403030403020204" pitchFamily="34" charset="0"/>
              </a:rPr>
              <a:t>Student dues paid to your organization are not considered fundraising. Note: </a:t>
            </a:r>
            <a:r>
              <a:rPr lang="en-US" b="1" dirty="0">
                <a:solidFill>
                  <a:srgbClr val="002F6C"/>
                </a:solidFill>
                <a:latin typeface="Source Sans Pro Light" panose="020B0403030403020204" pitchFamily="34" charset="0"/>
              </a:rPr>
              <a:t>If you want to charge your members dues, you must update your organization’s constitution to reflect this.</a:t>
            </a:r>
          </a:p>
          <a:p>
            <a:endParaRPr lang="en-US" sz="2800" b="1" dirty="0">
              <a:solidFill>
                <a:srgbClr val="002F6C"/>
              </a:solidFill>
              <a:latin typeface="Source Sans Pro" panose="020B0503030403020204" pitchFamily="34" charset="0"/>
            </a:endParaRPr>
          </a:p>
        </p:txBody>
      </p:sp>
      <p:sp>
        <p:nvSpPr>
          <p:cNvPr id="9" name="Title 1"/>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Fundraising</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3333464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a:bodyPr>
          <a:lstStyle/>
          <a:p>
            <a:pPr>
              <a:lnSpc>
                <a:spcPct val="150000"/>
              </a:lnSpc>
              <a:buFont typeface="Wingdings" panose="05000000000000000000" pitchFamily="2" charset="2"/>
              <a:buChar char="Ø"/>
            </a:pPr>
            <a:r>
              <a:rPr lang="en-US" b="1" dirty="0">
                <a:solidFill>
                  <a:srgbClr val="002F6C"/>
                </a:solidFill>
                <a:latin typeface="Source Sans Pro Light" panose="020B0403030403020204" pitchFamily="34" charset="0"/>
              </a:rPr>
              <a:t>One-off donations to your organization can be made electronically at </a:t>
            </a:r>
            <a:r>
              <a:rPr lang="en-US" b="1" dirty="0">
                <a:solidFill>
                  <a:srgbClr val="002F6C"/>
                </a:solidFill>
                <a:latin typeface="Source Sans Pro Light" panose="020B0403030403020204" pitchFamily="34" charset="0"/>
                <a:hlinkClick r:id="rId4"/>
              </a:rPr>
              <a:t>www.regent.edu/give</a:t>
            </a:r>
            <a:r>
              <a:rPr lang="en-US" b="1" dirty="0">
                <a:solidFill>
                  <a:srgbClr val="002F6C"/>
                </a:solidFill>
                <a:latin typeface="Source Sans Pro Light" panose="020B0403030403020204" pitchFamily="34" charset="0"/>
              </a:rPr>
              <a:t>. </a:t>
            </a:r>
          </a:p>
          <a:p>
            <a:pPr lvl="1">
              <a:lnSpc>
                <a:spcPct val="150000"/>
              </a:lnSpc>
            </a:pPr>
            <a:r>
              <a:rPr lang="en-US" sz="2800" b="1" dirty="0">
                <a:solidFill>
                  <a:srgbClr val="002F6C"/>
                </a:solidFill>
                <a:latin typeface="Source Sans Pro Light" panose="020B0403030403020204" pitchFamily="34" charset="0"/>
              </a:rPr>
              <a:t>Make sure to write your organization’s name in the “Write in Designation” field.  This is how the money will be routed directly to your account.</a:t>
            </a:r>
            <a:endParaRPr lang="en-US" b="1" dirty="0">
              <a:solidFill>
                <a:srgbClr val="002F6C"/>
              </a:solidFill>
              <a:latin typeface="Source Sans Pro Light" panose="020B0403030403020204" pitchFamily="34" charset="0"/>
            </a:endParaRPr>
          </a:p>
          <a:p>
            <a:pPr>
              <a:lnSpc>
                <a:spcPct val="150000"/>
              </a:lnSpc>
              <a:buFont typeface="Wingdings" panose="05000000000000000000" pitchFamily="2" charset="2"/>
              <a:buChar char="Ø"/>
            </a:pPr>
            <a:r>
              <a:rPr lang="en-US" b="1" dirty="0">
                <a:solidFill>
                  <a:srgbClr val="002F6C"/>
                </a:solidFill>
                <a:latin typeface="Source Sans Pro Light" panose="020B0403030403020204" pitchFamily="34" charset="0"/>
              </a:rPr>
              <a:t>Cash donations should be given to Erin Flynn (ADM 126) for her to process and deposit into your account.</a:t>
            </a:r>
          </a:p>
          <a:p>
            <a:pPr>
              <a:buFont typeface="Wingdings" panose="05000000000000000000" pitchFamily="2" charset="2"/>
              <a:buChar char="Ø"/>
            </a:pPr>
            <a:endParaRPr lang="en-US" sz="2800" b="1" dirty="0">
              <a:solidFill>
                <a:srgbClr val="002F6C"/>
              </a:solidFill>
              <a:latin typeface="Source Sans Pro Light" panose="020B0403030403020204" pitchFamily="34" charset="0"/>
            </a:endParaRPr>
          </a:p>
        </p:txBody>
      </p:sp>
      <p:sp>
        <p:nvSpPr>
          <p:cNvPr id="9" name="Title 1"/>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Fundraising</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3312945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a:bodyPr>
          <a:lstStyle/>
          <a:p>
            <a:pPr>
              <a:lnSpc>
                <a:spcPct val="150000"/>
              </a:lnSpc>
              <a:buFont typeface="Wingdings" panose="05000000000000000000" pitchFamily="2" charset="2"/>
              <a:buChar char="Ø"/>
            </a:pPr>
            <a:r>
              <a:rPr lang="en-US" sz="2000" b="1" dirty="0">
                <a:solidFill>
                  <a:srgbClr val="002F6C"/>
                </a:solidFill>
                <a:latin typeface="Source Sans Pro Light" panose="020B0403030403020204" pitchFamily="34" charset="0"/>
              </a:rPr>
              <a:t>Sponsorships </a:t>
            </a:r>
          </a:p>
          <a:p>
            <a:pPr>
              <a:lnSpc>
                <a:spcPct val="150000"/>
              </a:lnSpc>
              <a:buFont typeface="Wingdings" panose="05000000000000000000" pitchFamily="2" charset="2"/>
              <a:buChar char="Ø"/>
            </a:pPr>
            <a:r>
              <a:rPr lang="en-US" sz="2000" b="1" dirty="0">
                <a:solidFill>
                  <a:srgbClr val="002F6C"/>
                </a:solidFill>
                <a:latin typeface="Source Sans Pro Light" panose="020B0403030403020204" pitchFamily="34" charset="0"/>
              </a:rPr>
              <a:t>BJ’s Card </a:t>
            </a:r>
          </a:p>
          <a:p>
            <a:pPr>
              <a:lnSpc>
                <a:spcPct val="150000"/>
              </a:lnSpc>
              <a:buFont typeface="Wingdings" panose="05000000000000000000" pitchFamily="2" charset="2"/>
              <a:buChar char="Ø"/>
            </a:pPr>
            <a:r>
              <a:rPr lang="en-US" sz="2000" b="1" dirty="0">
                <a:solidFill>
                  <a:srgbClr val="002F6C"/>
                </a:solidFill>
                <a:latin typeface="Source Sans Pro Light" panose="020B0403030403020204" pitchFamily="34" charset="0"/>
              </a:rPr>
              <a:t>Company Card</a:t>
            </a:r>
          </a:p>
          <a:p>
            <a:pPr>
              <a:lnSpc>
                <a:spcPct val="150000"/>
              </a:lnSpc>
              <a:buFont typeface="Wingdings" panose="05000000000000000000" pitchFamily="2" charset="2"/>
              <a:buChar char="Ø"/>
            </a:pPr>
            <a:r>
              <a:rPr lang="en-US" sz="2000" b="1" dirty="0">
                <a:solidFill>
                  <a:srgbClr val="002F6C"/>
                </a:solidFill>
                <a:latin typeface="Source Sans Pro Light" panose="020B0403030403020204" pitchFamily="34" charset="0"/>
              </a:rPr>
              <a:t>Tax Exempt Form</a:t>
            </a:r>
          </a:p>
          <a:p>
            <a:pPr lvl="1">
              <a:lnSpc>
                <a:spcPct val="150000"/>
              </a:lnSpc>
            </a:pPr>
            <a:r>
              <a:rPr lang="en-US" sz="2000" b="1" dirty="0">
                <a:solidFill>
                  <a:srgbClr val="002F6C"/>
                </a:solidFill>
                <a:latin typeface="Source Sans Pro Light" panose="020B0403030403020204" pitchFamily="34" charset="0"/>
              </a:rPr>
              <a:t>Understand how to fill out the expense report and who must approve it</a:t>
            </a:r>
          </a:p>
          <a:p>
            <a:pPr lvl="1">
              <a:lnSpc>
                <a:spcPct val="150000"/>
              </a:lnSpc>
            </a:pPr>
            <a:r>
              <a:rPr lang="en-US" sz="2000" b="1" dirty="0">
                <a:solidFill>
                  <a:srgbClr val="002F6C"/>
                </a:solidFill>
                <a:latin typeface="Source Sans Pro Light" panose="020B0403030403020204" pitchFamily="34" charset="0"/>
              </a:rPr>
              <a:t>Cost codes</a:t>
            </a:r>
          </a:p>
          <a:p>
            <a:pPr marL="0" indent="0">
              <a:buNone/>
            </a:pPr>
            <a:endParaRPr lang="en-US" b="1" dirty="0">
              <a:solidFill>
                <a:srgbClr val="002F6C"/>
              </a:solidFill>
              <a:highlight>
                <a:srgbClr val="FFFF00"/>
              </a:highlight>
              <a:latin typeface="Source Sans Pro Light" panose="020B0403030403020204" pitchFamily="34" charset="0"/>
            </a:endParaRPr>
          </a:p>
        </p:txBody>
      </p:sp>
      <p:sp>
        <p:nvSpPr>
          <p:cNvPr id="9" name="Title 1"/>
          <p:cNvSpPr txBox="1">
            <a:spLocks/>
          </p:cNvSpPr>
          <p:nvPr/>
        </p:nvSpPr>
        <p:spPr>
          <a:xfrm>
            <a:off x="5124261" y="801885"/>
            <a:ext cx="6644258"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54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Financial &amp; Budgeting</a:t>
            </a:r>
            <a:endParaRPr lang="en-US" sz="54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216444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946980" y="2526076"/>
            <a:ext cx="10298039" cy="1805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10000"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Marketing</a:t>
            </a:r>
            <a:endParaRPr lang="en-US" sz="10000"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87138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fontScale="92500" lnSpcReduction="10000"/>
          </a:bodyPr>
          <a:lstStyle/>
          <a:p>
            <a:endParaRPr lang="en-US" altLang="en-US" b="1" dirty="0">
              <a:solidFill>
                <a:srgbClr val="002F6C"/>
              </a:solidFill>
              <a:latin typeface="Source Sans Pro Light" panose="020B0403030403020204" pitchFamily="34" charset="0"/>
            </a:endParaRPr>
          </a:p>
          <a:p>
            <a:pPr>
              <a:buClr>
                <a:srgbClr val="002060"/>
              </a:buClr>
              <a:buFont typeface="Wingdings" panose="05000000000000000000" pitchFamily="2" charset="2"/>
              <a:buChar char="Ø"/>
              <a:defRPr/>
            </a:pPr>
            <a:r>
              <a:rPr lang="en-US" b="1" dirty="0">
                <a:solidFill>
                  <a:srgbClr val="002F6C"/>
                </a:solidFill>
                <a:latin typeface="Source Sans Pro Light" panose="020B0403030403020204" pitchFamily="34" charset="0"/>
              </a:rPr>
              <a:t>If you want to start an Instagram account, contact the Student Engagement Team at </a:t>
            </a:r>
            <a:r>
              <a:rPr lang="en-US" b="1" dirty="0">
                <a:solidFill>
                  <a:srgbClr val="002F6C"/>
                </a:solidFill>
                <a:latin typeface="Source Sans Pro Light" panose="020B0403030403020204" pitchFamily="34" charset="0"/>
                <a:hlinkClick r:id="rId4"/>
              </a:rPr>
              <a:t>studentengagement@regent.edu</a:t>
            </a:r>
            <a:r>
              <a:rPr lang="en-US" b="1" dirty="0">
                <a:solidFill>
                  <a:srgbClr val="002F6C"/>
                </a:solidFill>
                <a:latin typeface="Source Sans Pro Light" panose="020B0403030403020204" pitchFamily="34" charset="0"/>
              </a:rPr>
              <a:t>. We will walk you through the process. </a:t>
            </a:r>
          </a:p>
          <a:p>
            <a:pPr>
              <a:buClr>
                <a:srgbClr val="002060"/>
              </a:buClr>
              <a:buFont typeface="Wingdings" panose="05000000000000000000" pitchFamily="2" charset="2"/>
              <a:buChar char="Ø"/>
              <a:defRPr/>
            </a:pPr>
            <a:r>
              <a:rPr lang="en-US" b="1" dirty="0">
                <a:solidFill>
                  <a:srgbClr val="002F6C"/>
                </a:solidFill>
                <a:latin typeface="Source Sans Pro Light" panose="020B0403030403020204" pitchFamily="34" charset="0"/>
              </a:rPr>
              <a:t>Please see the social media guidelines, </a:t>
            </a:r>
            <a:r>
              <a:rPr lang="en-US" b="1" dirty="0">
                <a:solidFill>
                  <a:srgbClr val="002F6C"/>
                </a:solidFill>
                <a:latin typeface="Source Sans Pro Light" panose="020B0403030403020204" pitchFamily="34" charset="0"/>
                <a:hlinkClick r:id="rId5"/>
              </a:rPr>
              <a:t>https://cdn.regent.edu/wp-content/uploads/2024/03/Regent-University-Social-Media-Guidelines.pdf</a:t>
            </a:r>
            <a:r>
              <a:rPr lang="en-US" b="1" dirty="0">
                <a:solidFill>
                  <a:srgbClr val="002F6C"/>
                </a:solidFill>
                <a:latin typeface="Source Sans Pro Light" panose="020B0403030403020204" pitchFamily="34" charset="0"/>
              </a:rPr>
              <a:t> </a:t>
            </a:r>
          </a:p>
          <a:p>
            <a:pPr>
              <a:buClr>
                <a:srgbClr val="002060"/>
              </a:buClr>
              <a:buFont typeface="Wingdings" panose="05000000000000000000" pitchFamily="2" charset="2"/>
              <a:buChar char="Ø"/>
              <a:defRPr/>
            </a:pPr>
            <a:r>
              <a:rPr lang="en-US" b="1" dirty="0">
                <a:solidFill>
                  <a:srgbClr val="002F6C"/>
                </a:solidFill>
                <a:latin typeface="Source Sans Pro Light" panose="020B0403030403020204" pitchFamily="34" charset="0"/>
              </a:rPr>
              <a:t>These social media platforms are </a:t>
            </a:r>
            <a:r>
              <a:rPr lang="en-US" b="1" u="sng" dirty="0">
                <a:solidFill>
                  <a:srgbClr val="002F6C"/>
                </a:solidFill>
                <a:latin typeface="Source Sans Pro Light" panose="020B0403030403020204" pitchFamily="34" charset="0"/>
              </a:rPr>
              <a:t>NOT</a:t>
            </a:r>
            <a:r>
              <a:rPr lang="en-US" b="1" dirty="0">
                <a:solidFill>
                  <a:srgbClr val="002F6C"/>
                </a:solidFill>
                <a:latin typeface="Source Sans Pro Light" panose="020B0403030403020204" pitchFamily="34" charset="0"/>
              </a:rPr>
              <a:t> approved: </a:t>
            </a:r>
          </a:p>
          <a:p>
            <a:pPr lvl="1">
              <a:buClr>
                <a:srgbClr val="002060"/>
              </a:buClr>
              <a:defRPr/>
            </a:pPr>
            <a:r>
              <a:rPr lang="en-US" sz="2800" b="1" dirty="0">
                <a:solidFill>
                  <a:srgbClr val="002F6C"/>
                </a:solidFill>
                <a:latin typeface="Source Sans Pro Light" panose="020B0403030403020204" pitchFamily="34" charset="0"/>
              </a:rPr>
              <a:t>TikTok</a:t>
            </a:r>
          </a:p>
          <a:p>
            <a:pPr lvl="1">
              <a:buClr>
                <a:srgbClr val="002060"/>
              </a:buClr>
              <a:defRPr/>
            </a:pPr>
            <a:r>
              <a:rPr lang="en-US" sz="2800" b="1" dirty="0">
                <a:solidFill>
                  <a:srgbClr val="002F6C"/>
                </a:solidFill>
                <a:latin typeface="Source Sans Pro Light" panose="020B0403030403020204" pitchFamily="34" charset="0"/>
              </a:rPr>
              <a:t>Facebook</a:t>
            </a:r>
          </a:p>
          <a:p>
            <a:pPr lvl="1">
              <a:buClr>
                <a:srgbClr val="002060"/>
              </a:buClr>
              <a:defRPr/>
            </a:pPr>
            <a:r>
              <a:rPr lang="en-US" sz="2800" b="1" dirty="0">
                <a:solidFill>
                  <a:srgbClr val="002F6C"/>
                </a:solidFill>
                <a:latin typeface="Source Sans Pro Light" panose="020B0403030403020204" pitchFamily="34" charset="0"/>
              </a:rPr>
              <a:t>Snapchat</a:t>
            </a:r>
          </a:p>
          <a:p>
            <a:pPr lvl="1">
              <a:buClr>
                <a:srgbClr val="002060"/>
              </a:buClr>
              <a:defRPr/>
            </a:pPr>
            <a:r>
              <a:rPr lang="en-US" sz="2800" b="1" dirty="0">
                <a:solidFill>
                  <a:srgbClr val="002F6C"/>
                </a:solidFill>
                <a:latin typeface="Source Sans Pro Light" panose="020B0403030403020204" pitchFamily="34" charset="0"/>
              </a:rPr>
              <a:t>X</a:t>
            </a:r>
          </a:p>
          <a:p>
            <a:pPr lvl="1">
              <a:buClr>
                <a:srgbClr val="002060"/>
              </a:buClr>
              <a:defRPr/>
            </a:pPr>
            <a:r>
              <a:rPr lang="en-US" sz="2800" b="1" dirty="0">
                <a:solidFill>
                  <a:srgbClr val="002F6C"/>
                </a:solidFill>
                <a:latin typeface="Source Sans Pro Light" panose="020B0403030403020204" pitchFamily="34" charset="0"/>
              </a:rPr>
              <a:t>LinkedIn</a:t>
            </a:r>
          </a:p>
          <a:p>
            <a:pPr lvl="1">
              <a:buClr>
                <a:srgbClr val="002060"/>
              </a:buClr>
              <a:defRPr/>
            </a:pPr>
            <a:r>
              <a:rPr lang="en-US" sz="2800" b="1" dirty="0">
                <a:solidFill>
                  <a:srgbClr val="002F6C"/>
                </a:solidFill>
                <a:latin typeface="Source Sans Pro Light" panose="020B0403030403020204" pitchFamily="34" charset="0"/>
              </a:rPr>
              <a:t>Non-Regent websites</a:t>
            </a:r>
          </a:p>
        </p:txBody>
      </p:sp>
      <p:sp>
        <p:nvSpPr>
          <p:cNvPr id="9" name="Title 1"/>
          <p:cNvSpPr txBox="1">
            <a:spLocks/>
          </p:cNvSpPr>
          <p:nvPr/>
        </p:nvSpPr>
        <p:spPr>
          <a:xfrm>
            <a:off x="5124261" y="801885"/>
            <a:ext cx="6644258"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Social Media</a:t>
            </a:r>
          </a:p>
        </p:txBody>
      </p:sp>
    </p:spTree>
    <p:extLst>
      <p:ext uri="{BB962C8B-B14F-4D97-AF65-F5344CB8AC3E}">
        <p14:creationId xmlns:p14="http://schemas.microsoft.com/office/powerpoint/2010/main" val="1201224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a:bodyPr>
          <a:lstStyle/>
          <a:p>
            <a:endParaRPr lang="en-US" altLang="en-US" b="1" dirty="0">
              <a:solidFill>
                <a:srgbClr val="002F6C"/>
              </a:solidFill>
              <a:latin typeface="Source Sans Pro Light" panose="020B0403030403020204" pitchFamily="34" charset="0"/>
            </a:endParaRPr>
          </a:p>
          <a:p>
            <a:pPr>
              <a:buClr>
                <a:srgbClr val="002060"/>
              </a:buClr>
              <a:buFont typeface="Wingdings" panose="05000000000000000000" pitchFamily="2" charset="2"/>
              <a:buChar char="Ø"/>
              <a:defRPr/>
            </a:pPr>
            <a:r>
              <a:rPr lang="en-GB" altLang="en-US" b="1" u="sng" dirty="0">
                <a:solidFill>
                  <a:srgbClr val="002F6C"/>
                </a:solidFill>
                <a:latin typeface="Source Sans Pro Light" panose="020B0403030403020204" pitchFamily="34" charset="0"/>
              </a:rPr>
              <a:t>Do not</a:t>
            </a:r>
            <a:r>
              <a:rPr lang="en-GB" altLang="en-US" sz="2800" b="1" dirty="0">
                <a:solidFill>
                  <a:srgbClr val="002F6C"/>
                </a:solidFill>
                <a:latin typeface="Source Sans Pro Light" panose="020B0403030403020204" pitchFamily="34" charset="0"/>
              </a:rPr>
              <a:t> advertise until you’ve received event approval via email from Admin Services.</a:t>
            </a:r>
          </a:p>
        </p:txBody>
      </p:sp>
      <p:sp>
        <p:nvSpPr>
          <p:cNvPr id="9" name="Title 1"/>
          <p:cNvSpPr txBox="1">
            <a:spLocks/>
          </p:cNvSpPr>
          <p:nvPr/>
        </p:nvSpPr>
        <p:spPr>
          <a:xfrm>
            <a:off x="5124261" y="801885"/>
            <a:ext cx="6644258"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Advertising</a:t>
            </a:r>
          </a:p>
        </p:txBody>
      </p:sp>
    </p:spTree>
    <p:extLst>
      <p:ext uri="{BB962C8B-B14F-4D97-AF65-F5344CB8AC3E}">
        <p14:creationId xmlns:p14="http://schemas.microsoft.com/office/powerpoint/2010/main" val="4238352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a:bodyPr>
          <a:lstStyle/>
          <a:p>
            <a:pPr eaLnBrk="1" hangingPunct="1">
              <a:lnSpc>
                <a:spcPct val="150000"/>
              </a:lnSpc>
              <a:spcAft>
                <a:spcPct val="0"/>
              </a:spcAft>
              <a:buFont typeface="Wingdings" panose="05000000000000000000" pitchFamily="2" charset="2"/>
              <a:buChar char="Ø"/>
            </a:pPr>
            <a:r>
              <a:rPr lang="en-GB" altLang="en-US" b="1" dirty="0">
                <a:solidFill>
                  <a:srgbClr val="002F6C"/>
                </a:solidFill>
                <a:latin typeface="Source Sans Pro Light" panose="020B0403030403020204" pitchFamily="34" charset="0"/>
              </a:rPr>
              <a:t>The Regent University Newsletter (RUN) is an email update newsletter that goes out to all students.  To submit a request, fill out the Regent RUN Submission Form located on the Student Engagement Website. </a:t>
            </a:r>
          </a:p>
          <a:p>
            <a:pPr>
              <a:lnSpc>
                <a:spcPct val="150000"/>
              </a:lnSpc>
              <a:spcAft>
                <a:spcPct val="0"/>
              </a:spcAft>
              <a:buFont typeface="Wingdings" panose="05000000000000000000" pitchFamily="2" charset="2"/>
              <a:buChar char="Ø"/>
            </a:pPr>
            <a:r>
              <a:rPr lang="en-GB" altLang="en-US" b="1" dirty="0">
                <a:solidFill>
                  <a:srgbClr val="002F6C"/>
                </a:solidFill>
                <a:latin typeface="Source Sans Pro Light" panose="020B0403030403020204" pitchFamily="34" charset="0"/>
              </a:rPr>
              <a:t>Tag @regentstudentengagement on Instagram to have your event showcased on Student Engagement’s Instagram stories.</a:t>
            </a:r>
          </a:p>
          <a:p>
            <a:pPr>
              <a:lnSpc>
                <a:spcPct val="150000"/>
              </a:lnSpc>
              <a:spcAft>
                <a:spcPct val="0"/>
              </a:spcAft>
            </a:pPr>
            <a:r>
              <a:rPr lang="en-US" b="1" dirty="0">
                <a:solidFill>
                  <a:srgbClr val="002F6C"/>
                </a:solidFill>
                <a:latin typeface="Source Sans Pro Light" panose="020B0403030403020204" pitchFamily="34" charset="0"/>
              </a:rPr>
              <a:t>University events are automatically added to the </a:t>
            </a:r>
            <a:r>
              <a:rPr lang="en-US" b="1" dirty="0">
                <a:solidFill>
                  <a:srgbClr val="002F6C"/>
                </a:solidFill>
                <a:latin typeface="Source Sans Pro Light" panose="020B0403030403020204" pitchFamily="34" charset="0"/>
                <a:hlinkClick r:id="rId4">
                  <a:extLst>
                    <a:ext uri="{A12FA001-AC4F-418D-AE19-62706E023703}">
                      <ahyp:hlinkClr xmlns:ahyp="http://schemas.microsoft.com/office/drawing/2018/hyperlinkcolor" val="tx"/>
                    </a:ext>
                  </a:extLst>
                </a:hlinkClick>
              </a:rPr>
              <a:t>events calendar</a:t>
            </a:r>
            <a:r>
              <a:rPr lang="en-US" b="1" dirty="0">
                <a:solidFill>
                  <a:srgbClr val="002F6C"/>
                </a:solidFill>
                <a:latin typeface="Source Sans Pro Light" panose="020B0403030403020204" pitchFamily="34" charset="0"/>
              </a:rPr>
              <a:t>.</a:t>
            </a:r>
            <a:endParaRPr lang="en-GB" altLang="en-US" b="1" dirty="0">
              <a:solidFill>
                <a:srgbClr val="002F6C"/>
              </a:solidFill>
              <a:latin typeface="Source Sans Pro Light" panose="020B0403030403020204" pitchFamily="34" charset="0"/>
            </a:endParaRPr>
          </a:p>
        </p:txBody>
      </p:sp>
      <p:sp>
        <p:nvSpPr>
          <p:cNvPr id="9" name="Title 1"/>
          <p:cNvSpPr txBox="1">
            <a:spLocks/>
          </p:cNvSpPr>
          <p:nvPr/>
        </p:nvSpPr>
        <p:spPr>
          <a:xfrm>
            <a:off x="5124261" y="801885"/>
            <a:ext cx="6644258"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Regent Outlets</a:t>
            </a:r>
          </a:p>
        </p:txBody>
      </p:sp>
    </p:spTree>
    <p:extLst>
      <p:ext uri="{BB962C8B-B14F-4D97-AF65-F5344CB8AC3E}">
        <p14:creationId xmlns:p14="http://schemas.microsoft.com/office/powerpoint/2010/main" val="155897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fontScale="92500" lnSpcReduction="10000"/>
          </a:bodyPr>
          <a:lstStyle/>
          <a:p>
            <a:pPr>
              <a:lnSpc>
                <a:spcPct val="150000"/>
              </a:lnSpc>
              <a:spcAft>
                <a:spcPct val="0"/>
              </a:spcAft>
              <a:buFont typeface="Wingdings" panose="05000000000000000000" pitchFamily="2" charset="2"/>
              <a:buChar char="Ø"/>
            </a:pPr>
            <a:r>
              <a:rPr lang="en-GB" altLang="en-US" b="1" dirty="0">
                <a:solidFill>
                  <a:srgbClr val="002F6C"/>
                </a:solidFill>
                <a:latin typeface="Source Sans Pro Light" panose="020B0403030403020204" pitchFamily="34" charset="0"/>
              </a:rPr>
              <a:t>Take 7 </a:t>
            </a:r>
            <a:r>
              <a:rPr lang="en-GB" altLang="en-US" b="1" dirty="0" err="1">
                <a:solidFill>
                  <a:srgbClr val="002F6C"/>
                </a:solidFill>
                <a:latin typeface="Source Sans Pro Light" panose="020B0403030403020204" pitchFamily="34" charset="0"/>
              </a:rPr>
              <a:t>color</a:t>
            </a:r>
            <a:r>
              <a:rPr lang="en-GB" altLang="en-US" b="1" dirty="0">
                <a:solidFill>
                  <a:srgbClr val="002F6C"/>
                </a:solidFill>
                <a:latin typeface="Source Sans Pro Light" panose="020B0403030403020204" pitchFamily="34" charset="0"/>
              </a:rPr>
              <a:t> copies to Mail Services’ office (at the library loading dock).  They will stamp them as approved and post in each building. </a:t>
            </a:r>
          </a:p>
          <a:p>
            <a:pPr lvl="1">
              <a:lnSpc>
                <a:spcPct val="150000"/>
              </a:lnSpc>
              <a:spcAft>
                <a:spcPct val="0"/>
              </a:spcAft>
              <a:buFont typeface="Wingdings" panose="05000000000000000000" pitchFamily="2" charset="2"/>
              <a:buChar char="§"/>
            </a:pPr>
            <a:r>
              <a:rPr lang="en-GB" altLang="en-US" sz="2800" b="1" dirty="0">
                <a:solidFill>
                  <a:srgbClr val="002F6C"/>
                </a:solidFill>
                <a:latin typeface="Source Sans Pro Light" panose="020B0403030403020204" pitchFamily="34" charset="0"/>
              </a:rPr>
              <a:t>OR you can email a digital file to </a:t>
            </a:r>
            <a:r>
              <a:rPr lang="en-GB" altLang="en-US" sz="2800" b="1" dirty="0">
                <a:solidFill>
                  <a:srgbClr val="002F6C"/>
                </a:solidFill>
                <a:latin typeface="Source Sans Pro Light" panose="020B0403030403020204" pitchFamily="34" charset="0"/>
                <a:hlinkClick r:id="rId4">
                  <a:extLst>
                    <a:ext uri="{A12FA001-AC4F-418D-AE19-62706E023703}">
                      <ahyp:hlinkClr xmlns:ahyp="http://schemas.microsoft.com/office/drawing/2018/hyperlinkcolor" val="tx"/>
                    </a:ext>
                  </a:extLst>
                </a:hlinkClick>
              </a:rPr>
              <a:t>copies@regent.edu</a:t>
            </a:r>
            <a:r>
              <a:rPr lang="en-GB" altLang="en-US" sz="2800" b="1" dirty="0">
                <a:solidFill>
                  <a:srgbClr val="002F6C"/>
                </a:solidFill>
                <a:latin typeface="Source Sans Pro Light" panose="020B0403030403020204" pitchFamily="34" charset="0"/>
              </a:rPr>
              <a:t> to be printed (small printing fee)</a:t>
            </a:r>
            <a:endParaRPr lang="en-GB" sz="2800" b="1" dirty="0">
              <a:solidFill>
                <a:srgbClr val="002F6C"/>
              </a:solidFill>
              <a:latin typeface="Source Sans Pro Light" panose="020B0403030403020204" pitchFamily="34" charset="0"/>
            </a:endParaRPr>
          </a:p>
          <a:p>
            <a:pPr lvl="1">
              <a:lnSpc>
                <a:spcPct val="150000"/>
              </a:lnSpc>
              <a:spcAft>
                <a:spcPct val="0"/>
              </a:spcAft>
              <a:buFont typeface="Wingdings" panose="05000000000000000000" pitchFamily="2" charset="2"/>
              <a:buChar char="§"/>
            </a:pPr>
            <a:r>
              <a:rPr lang="en-GB" sz="2800" b="1" dirty="0">
                <a:solidFill>
                  <a:srgbClr val="002F6C"/>
                </a:solidFill>
                <a:latin typeface="Source Sans Pro Light" panose="020B0403030403020204" pitchFamily="34" charset="0"/>
              </a:rPr>
              <a:t>Res Life requires Student Engagement’s approval (Electronic Signature) on all graphics prior to bringing to housing for approval. Please submit in PDF. The only approvers for graphics hung in housing will be the RDs and Director of Res Life. </a:t>
            </a:r>
            <a:endParaRPr lang="en-US" sz="2800" b="1" dirty="0">
              <a:solidFill>
                <a:srgbClr val="002F6C"/>
              </a:solidFill>
              <a:latin typeface="Source Sans Pro Light" panose="020B0403030403020204" pitchFamily="34" charset="0"/>
            </a:endParaRPr>
          </a:p>
          <a:p>
            <a:pPr marL="457200" lvl="1" indent="0">
              <a:lnSpc>
                <a:spcPct val="150000"/>
              </a:lnSpc>
              <a:spcAft>
                <a:spcPct val="0"/>
              </a:spcAft>
              <a:buNone/>
            </a:pPr>
            <a:endParaRPr lang="en-GB" altLang="en-US" sz="2800" b="1" dirty="0">
              <a:solidFill>
                <a:srgbClr val="002F6C"/>
              </a:solidFill>
              <a:latin typeface="Source Sans Pro Light" panose="020B0403030403020204" pitchFamily="34" charset="0"/>
            </a:endParaRPr>
          </a:p>
        </p:txBody>
      </p:sp>
      <p:sp>
        <p:nvSpPr>
          <p:cNvPr id="9" name="Title 1"/>
          <p:cNvSpPr txBox="1">
            <a:spLocks/>
          </p:cNvSpPr>
          <p:nvPr/>
        </p:nvSpPr>
        <p:spPr>
          <a:xfrm>
            <a:off x="5124261" y="801885"/>
            <a:ext cx="6644258"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Flyers</a:t>
            </a:r>
          </a:p>
        </p:txBody>
      </p:sp>
    </p:spTree>
    <p:extLst>
      <p:ext uri="{BB962C8B-B14F-4D97-AF65-F5344CB8AC3E}">
        <p14:creationId xmlns:p14="http://schemas.microsoft.com/office/powerpoint/2010/main" val="2627245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a:bodyPr>
          <a:lstStyle/>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Brand guidelines document</a:t>
            </a:r>
            <a:endParaRPr lang="en-US" b="1" dirty="0">
              <a:solidFill>
                <a:srgbClr val="002F6C"/>
              </a:solidFill>
              <a:latin typeface="Source Sans Pro Light" panose="020B0403030403020204" pitchFamily="34" charset="0"/>
              <a:cs typeface="Arial" panose="020B0604020202020204" pitchFamily="34" charset="0"/>
            </a:endParaRPr>
          </a:p>
          <a:p>
            <a:pPr lvl="1">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cs typeface="Arial" panose="020B0604020202020204" pitchFamily="34" charset="0"/>
              </a:rPr>
              <a:t>Any student org logo designs must follow Brand Guidelines. </a:t>
            </a:r>
          </a:p>
          <a:p>
            <a:pPr lvl="1">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cs typeface="Arial" panose="020B0604020202020204" pitchFamily="34" charset="0"/>
              </a:rPr>
              <a:t>No Regent Shield can be used in your org’s logo. </a:t>
            </a:r>
          </a:p>
          <a:p>
            <a:pPr lvl="1">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cs typeface="Arial" panose="020B0604020202020204" pitchFamily="34" charset="0"/>
              </a:rPr>
              <a:t>Do not use RU in any Instagram handles. </a:t>
            </a:r>
          </a:p>
        </p:txBody>
      </p:sp>
      <p:sp>
        <p:nvSpPr>
          <p:cNvPr id="9" name="Title 1"/>
          <p:cNvSpPr txBox="1">
            <a:spLocks/>
          </p:cNvSpPr>
          <p:nvPr/>
        </p:nvSpPr>
        <p:spPr>
          <a:xfrm>
            <a:off x="5124261" y="801885"/>
            <a:ext cx="6644258"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Brand Guidelines</a:t>
            </a:r>
          </a:p>
        </p:txBody>
      </p:sp>
    </p:spTree>
    <p:extLst>
      <p:ext uri="{BB962C8B-B14F-4D97-AF65-F5344CB8AC3E}">
        <p14:creationId xmlns:p14="http://schemas.microsoft.com/office/powerpoint/2010/main" val="65838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169178"/>
          </a:xfrm>
          <a:solidFill>
            <a:schemeClr val="bg1">
              <a:alpha val="67000"/>
            </a:schemeClr>
          </a:solidFill>
        </p:spPr>
        <p:txBody>
          <a:bodyPr>
            <a:noAutofit/>
          </a:bodyPr>
          <a:lstStyle/>
          <a:p>
            <a:pPr marL="0" indent="0">
              <a:lnSpc>
                <a:spcPct val="160000"/>
              </a:lnSpc>
              <a:buNone/>
            </a:pPr>
            <a:r>
              <a:rPr lang="en-US" altLang="en-US" sz="1800" b="1" dirty="0">
                <a:solidFill>
                  <a:srgbClr val="002F6C"/>
                </a:solidFill>
                <a:latin typeface="Source Sans Pro Light" panose="020B0403030403020204" pitchFamily="34" charset="0"/>
              </a:rPr>
              <a:t>This PowerPoint will provide an overview of helpful resources available to student organizations leaders:</a:t>
            </a:r>
          </a:p>
          <a:p>
            <a:pPr lvl="2">
              <a:lnSpc>
                <a:spcPct val="160000"/>
              </a:lnSpc>
            </a:pPr>
            <a:r>
              <a:rPr lang="en-US" sz="1800" b="1" dirty="0">
                <a:solidFill>
                  <a:srgbClr val="002F6C"/>
                </a:solidFill>
                <a:latin typeface="Source Sans Pro Light" panose="020B0403030403020204" pitchFamily="34" charset="0"/>
              </a:rPr>
              <a:t>Event Procedures &amp; Forms</a:t>
            </a:r>
          </a:p>
          <a:p>
            <a:pPr lvl="2">
              <a:lnSpc>
                <a:spcPct val="160000"/>
              </a:lnSpc>
            </a:pPr>
            <a:r>
              <a:rPr lang="en-US" sz="1800" b="1" dirty="0">
                <a:solidFill>
                  <a:srgbClr val="002F6C"/>
                </a:solidFill>
                <a:latin typeface="Source Sans Pro Light" panose="020B0403030403020204" pitchFamily="34" charset="0"/>
              </a:rPr>
              <a:t>Fundraising </a:t>
            </a:r>
          </a:p>
          <a:p>
            <a:pPr lvl="2">
              <a:lnSpc>
                <a:spcPct val="160000"/>
              </a:lnSpc>
            </a:pPr>
            <a:r>
              <a:rPr lang="en-US" sz="1800" b="1" dirty="0">
                <a:solidFill>
                  <a:srgbClr val="002F6C"/>
                </a:solidFill>
                <a:latin typeface="Source Sans Pro Light" panose="020B0403030403020204" pitchFamily="34" charset="0"/>
              </a:rPr>
              <a:t>Financial &amp; Budgeting</a:t>
            </a:r>
          </a:p>
          <a:p>
            <a:pPr lvl="2">
              <a:lnSpc>
                <a:spcPct val="160000"/>
              </a:lnSpc>
            </a:pPr>
            <a:r>
              <a:rPr lang="en-US" sz="1800" b="1" dirty="0">
                <a:solidFill>
                  <a:srgbClr val="002F6C"/>
                </a:solidFill>
                <a:latin typeface="Source Sans Pro Light" panose="020B0403030403020204" pitchFamily="34" charset="0"/>
              </a:rPr>
              <a:t>Marketing </a:t>
            </a:r>
          </a:p>
          <a:p>
            <a:pPr lvl="2">
              <a:lnSpc>
                <a:spcPct val="160000"/>
              </a:lnSpc>
            </a:pPr>
            <a:r>
              <a:rPr lang="en-US" sz="1800" b="1" dirty="0">
                <a:solidFill>
                  <a:srgbClr val="002F6C"/>
                </a:solidFill>
                <a:latin typeface="Source Sans Pro Light" panose="020B0403030403020204" pitchFamily="34" charset="0"/>
              </a:rPr>
              <a:t>Tips for facilitating a successful meeting.</a:t>
            </a:r>
          </a:p>
          <a:p>
            <a:pPr lvl="2">
              <a:lnSpc>
                <a:spcPct val="160000"/>
              </a:lnSpc>
            </a:pPr>
            <a:r>
              <a:rPr lang="en-US" sz="1800" b="1" dirty="0">
                <a:solidFill>
                  <a:srgbClr val="002F6C"/>
                </a:solidFill>
                <a:latin typeface="Source Sans Pro Light" panose="020B0403030403020204" pitchFamily="34" charset="0"/>
              </a:rPr>
              <a:t>Charter Renewal Process </a:t>
            </a:r>
          </a:p>
          <a:p>
            <a:pPr lvl="2">
              <a:lnSpc>
                <a:spcPct val="160000"/>
              </a:lnSpc>
            </a:pPr>
            <a:r>
              <a:rPr lang="en-US" sz="1800" b="1" dirty="0">
                <a:solidFill>
                  <a:srgbClr val="002F6C"/>
                </a:solidFill>
                <a:latin typeface="Source Sans Pro Light" panose="020B0403030403020204" pitchFamily="34" charset="0"/>
              </a:rPr>
              <a:t>L.E.A.D </a:t>
            </a:r>
          </a:p>
        </p:txBody>
      </p:sp>
      <p:sp>
        <p:nvSpPr>
          <p:cNvPr id="9" name="Title 1"/>
          <p:cNvSpPr txBox="1">
            <a:spLocks/>
          </p:cNvSpPr>
          <p:nvPr/>
        </p:nvSpPr>
        <p:spPr>
          <a:xfrm>
            <a:off x="4719782" y="801885"/>
            <a:ext cx="7048737"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Equipped to </a:t>
            </a:r>
            <a:r>
              <a:rPr lang="en-US" sz="66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Lead</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2561269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946980" y="2526076"/>
            <a:ext cx="10298039" cy="1805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10000"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L.E.A.D</a:t>
            </a:r>
          </a:p>
          <a:p>
            <a:pPr algn="ctr" fontAlgn="auto">
              <a:spcAft>
                <a:spcPts val="0"/>
              </a:spcAft>
              <a:defRPr/>
            </a:pPr>
            <a:r>
              <a:rPr lang="en-US" sz="6600" b="1" dirty="0">
                <a:solidFill>
                  <a:srgbClr val="002F6C"/>
                </a:solidFill>
                <a:latin typeface="Source Sans Pro Light" panose="020B0403030403020204" pitchFamily="34" charset="0"/>
                <a:ea typeface="Source Sans Pro Light" panose="020B0403030403020204" pitchFamily="34" charset="0"/>
              </a:rPr>
              <a:t>Leadership, Experience, Application, and Development</a:t>
            </a:r>
            <a:endParaRPr lang="en-US" sz="10000"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795777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rmAutofit fontScale="92500" lnSpcReduction="20000"/>
          </a:bodyPr>
          <a:lstStyle/>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ea typeface="Source Sans Pro Light" panose="020B0403030403020204" pitchFamily="34" charset="0"/>
              </a:rPr>
              <a:t>L.E.A.D. stands for Leadership, Experience, Application, and Development. This module-based training is designed to equip student leaders with the resources and tools to be successful in the upcoming academic year. Students will hear from a variety of Regent Leaders, as they share information on leadership, budget, marketing and much more!</a:t>
            </a: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ea typeface="Source Sans Pro Light" panose="020B0403030403020204" pitchFamily="34" charset="0"/>
              </a:rPr>
              <a:t>Password: LTP2022</a:t>
            </a: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ea typeface="Source Sans Pro Light" panose="020B0403030403020204" pitchFamily="34" charset="0"/>
                <a:hlinkClick r:id="rId4">
                  <a:extLst>
                    <a:ext uri="{A12FA001-AC4F-418D-AE19-62706E023703}">
                      <ahyp:hlinkClr xmlns:ahyp="http://schemas.microsoft.com/office/drawing/2018/hyperlinkcolor" val="tx"/>
                    </a:ext>
                  </a:extLst>
                </a:hlinkClick>
              </a:rPr>
              <a:t>LEAD virtual training</a:t>
            </a:r>
            <a:endParaRPr lang="en-US" b="1" dirty="0">
              <a:solidFill>
                <a:srgbClr val="002F6C"/>
              </a:solidFill>
              <a:latin typeface="Source Sans Pro Light" panose="020B0403030403020204" pitchFamily="34" charset="0"/>
              <a:ea typeface="Source Sans Pro Light" panose="020B0403030403020204" pitchFamily="34" charset="0"/>
            </a:endParaRPr>
          </a:p>
          <a:p>
            <a:pPr>
              <a:lnSpc>
                <a:spcPct val="150000"/>
              </a:lnSpc>
              <a:buFont typeface="Wingdings" panose="05000000000000000000" pitchFamily="2" charset="2"/>
              <a:buChar char="Ø"/>
              <a:defRPr/>
            </a:pPr>
            <a:r>
              <a:rPr lang="en-US" b="1" dirty="0">
                <a:solidFill>
                  <a:srgbClr val="002F6C"/>
                </a:solidFill>
                <a:latin typeface="Source Sans Pro Light" panose="020B0403030403020204" pitchFamily="34" charset="0"/>
                <a:ea typeface="Source Sans Pro Light" panose="020B0403030403020204" pitchFamily="34" charset="0"/>
              </a:rPr>
              <a:t>This training is for undergraduate student leaders ONLY. </a:t>
            </a:r>
          </a:p>
        </p:txBody>
      </p:sp>
      <p:sp>
        <p:nvSpPr>
          <p:cNvPr id="9" name="Title 1"/>
          <p:cNvSpPr txBox="1">
            <a:spLocks/>
          </p:cNvSpPr>
          <p:nvPr/>
        </p:nvSpPr>
        <p:spPr>
          <a:xfrm>
            <a:off x="452673" y="801885"/>
            <a:ext cx="11315846"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L.E.A.D</a:t>
            </a:r>
            <a:endParaRPr lang="en-US" sz="72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915741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Autofit/>
          </a:bodyPr>
          <a:lstStyle/>
          <a:p>
            <a:pPr>
              <a:lnSpc>
                <a:spcPct val="100000"/>
              </a:lnSpc>
              <a:buFont typeface="Wingdings" panose="05000000000000000000" pitchFamily="2" charset="2"/>
              <a:buChar char="Ø"/>
              <a:defRPr/>
            </a:pPr>
            <a:r>
              <a:rPr lang="en-US" sz="2400" b="1" dirty="0">
                <a:solidFill>
                  <a:srgbClr val="002F6C"/>
                </a:solidFill>
                <a:latin typeface="Source Sans Pro Light" panose="020B0403030403020204" pitchFamily="34" charset="0"/>
              </a:rPr>
              <a:t>Charter Renewal is due Monday, September 15, 2025, by 5PM</a:t>
            </a:r>
          </a:p>
          <a:p>
            <a:pPr>
              <a:lnSpc>
                <a:spcPct val="100000"/>
              </a:lnSpc>
              <a:buFont typeface="Wingdings" panose="05000000000000000000" pitchFamily="2" charset="2"/>
              <a:buChar char="Ø"/>
              <a:defRPr/>
            </a:pPr>
            <a:r>
              <a:rPr lang="en-US" sz="2400" b="1" dirty="0">
                <a:solidFill>
                  <a:srgbClr val="002F6C"/>
                </a:solidFill>
                <a:latin typeface="Source Sans Pro Light" panose="020B0403030403020204" pitchFamily="34" charset="0"/>
              </a:rPr>
              <a:t>Charter Renewal Documents:</a:t>
            </a:r>
          </a:p>
          <a:p>
            <a:pPr lvl="1">
              <a:lnSpc>
                <a:spcPct val="100000"/>
              </a:lnSpc>
              <a:defRPr/>
            </a:pPr>
            <a:r>
              <a:rPr lang="en-US" b="1" dirty="0">
                <a:solidFill>
                  <a:srgbClr val="002F6C"/>
                </a:solidFill>
                <a:latin typeface="Source Sans Pro Light" panose="020B0403030403020204" pitchFamily="34" charset="0"/>
              </a:rPr>
              <a:t>Charter Renewal Form </a:t>
            </a:r>
          </a:p>
          <a:p>
            <a:pPr lvl="1">
              <a:lnSpc>
                <a:spcPct val="100000"/>
              </a:lnSpc>
              <a:defRPr/>
            </a:pPr>
            <a:r>
              <a:rPr lang="en-US" b="1" dirty="0">
                <a:solidFill>
                  <a:srgbClr val="002F6C"/>
                </a:solidFill>
                <a:latin typeface="Source Sans Pro Light" panose="020B0403030403020204" pitchFamily="34" charset="0"/>
              </a:rPr>
              <a:t>Faculty Advisor Agreement Form &amp; Training </a:t>
            </a:r>
          </a:p>
          <a:p>
            <a:pPr lvl="1">
              <a:lnSpc>
                <a:spcPct val="100000"/>
              </a:lnSpc>
              <a:defRPr/>
            </a:pPr>
            <a:r>
              <a:rPr lang="en-US" b="1" dirty="0">
                <a:solidFill>
                  <a:srgbClr val="002F6C"/>
                </a:solidFill>
                <a:latin typeface="Source Sans Pro Light" panose="020B0403030403020204" pitchFamily="34" charset="0"/>
              </a:rPr>
              <a:t>Updated Constitution </a:t>
            </a:r>
          </a:p>
          <a:p>
            <a:pPr lvl="1">
              <a:lnSpc>
                <a:spcPct val="100000"/>
              </a:lnSpc>
              <a:defRPr/>
            </a:pPr>
            <a:r>
              <a:rPr lang="en-US" b="1" dirty="0">
                <a:solidFill>
                  <a:srgbClr val="002F6C"/>
                </a:solidFill>
                <a:latin typeface="Source Sans Pro Light" panose="020B0403030403020204" pitchFamily="34" charset="0"/>
              </a:rPr>
              <a:t>L.E.A.D Certification </a:t>
            </a:r>
          </a:p>
          <a:p>
            <a:pPr lvl="1">
              <a:lnSpc>
                <a:spcPct val="100000"/>
              </a:lnSpc>
              <a:defRPr/>
            </a:pPr>
            <a:r>
              <a:rPr lang="en-US" b="1" dirty="0">
                <a:solidFill>
                  <a:srgbClr val="002F6C"/>
                </a:solidFill>
                <a:latin typeface="Source Sans Pro Light" panose="020B0403030403020204" pitchFamily="34" charset="0"/>
              </a:rPr>
              <a:t>Social Media Online Training (Social Media Coordinators only) </a:t>
            </a:r>
          </a:p>
          <a:p>
            <a:pPr lvl="1">
              <a:lnSpc>
                <a:spcPct val="100000"/>
              </a:lnSpc>
              <a:buFont typeface="Wingdings" panose="05000000000000000000" pitchFamily="2" charset="2"/>
              <a:buChar char="Ø"/>
              <a:defRPr/>
            </a:pPr>
            <a:r>
              <a:rPr lang="en-US" b="1" dirty="0">
                <a:solidFill>
                  <a:srgbClr val="002F6C"/>
                </a:solidFill>
                <a:latin typeface="Source Sans Pro Light" panose="020B0403030403020204" pitchFamily="34" charset="0"/>
              </a:rPr>
              <a:t>Student Organization Leadership must attend (1) of the (2) MANDATORY Event training sessions hosted the first week of Fall semester.  </a:t>
            </a:r>
          </a:p>
          <a:p>
            <a:pPr lvl="1">
              <a:lnSpc>
                <a:spcPct val="100000"/>
              </a:lnSpc>
              <a:buFont typeface="Wingdings" panose="05000000000000000000" pitchFamily="2" charset="2"/>
              <a:buChar char="Ø"/>
              <a:defRPr/>
            </a:pPr>
            <a:r>
              <a:rPr lang="en-US" b="1" dirty="0">
                <a:solidFill>
                  <a:srgbClr val="002F6C"/>
                </a:solidFill>
                <a:latin typeface="Source Sans Pro Light" panose="020B0403030403020204" pitchFamily="34" charset="0"/>
              </a:rPr>
              <a:t>All documents MUST be submitted electronically. No paper copies will be accepted. </a:t>
            </a:r>
          </a:p>
        </p:txBody>
      </p:sp>
      <p:sp>
        <p:nvSpPr>
          <p:cNvPr id="9" name="Title 1"/>
          <p:cNvSpPr txBox="1">
            <a:spLocks/>
          </p:cNvSpPr>
          <p:nvPr/>
        </p:nvSpPr>
        <p:spPr>
          <a:xfrm>
            <a:off x="452673" y="801885"/>
            <a:ext cx="11315846"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Charter Renewal</a:t>
            </a:r>
            <a:endParaRPr lang="en-US" sz="72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934329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304800" y="1724628"/>
            <a:ext cx="11582400" cy="4676172"/>
          </a:xfrm>
          <a:solidFill>
            <a:schemeClr val="bg1">
              <a:alpha val="67000"/>
            </a:schemeClr>
          </a:solidFill>
        </p:spPr>
        <p:txBody>
          <a:bodyPr>
            <a:noAutofit/>
          </a:bodyPr>
          <a:lstStyle/>
          <a:p>
            <a:pPr>
              <a:lnSpc>
                <a:spcPct val="100000"/>
              </a:lnSpc>
              <a:buFont typeface="Wingdings" panose="05000000000000000000" pitchFamily="2" charset="2"/>
              <a:buChar char="Ø"/>
              <a:defRPr/>
            </a:pPr>
            <a:r>
              <a:rPr lang="en-US" sz="2400" b="1" dirty="0">
                <a:solidFill>
                  <a:srgbClr val="002F6C"/>
                </a:solidFill>
                <a:latin typeface="Source Sans Pro Light" panose="020B0403030403020204" pitchFamily="34" charset="0"/>
              </a:rPr>
              <a:t>Fall Student Leader MANDATORY Training Dates</a:t>
            </a:r>
          </a:p>
          <a:p>
            <a:pPr lvl="1">
              <a:lnSpc>
                <a:spcPct val="100000"/>
              </a:lnSpc>
              <a:buFont typeface="Wingdings" panose="05000000000000000000" pitchFamily="2" charset="2"/>
              <a:buChar char="Ø"/>
              <a:defRPr/>
            </a:pPr>
            <a:r>
              <a:rPr lang="en-US" b="1" dirty="0">
                <a:solidFill>
                  <a:srgbClr val="002F6C"/>
                </a:solidFill>
                <a:latin typeface="Source Sans Pro Light" panose="020B0403030403020204" pitchFamily="34" charset="0"/>
              </a:rPr>
              <a:t>Thursday, August 28</a:t>
            </a:r>
            <a:r>
              <a:rPr lang="en-US" b="1" baseline="30000" dirty="0">
                <a:solidFill>
                  <a:srgbClr val="002F6C"/>
                </a:solidFill>
                <a:latin typeface="Source Sans Pro Light" panose="020B0403030403020204" pitchFamily="34" charset="0"/>
              </a:rPr>
              <a:t>th</a:t>
            </a:r>
            <a:r>
              <a:rPr lang="en-US" b="1" dirty="0">
                <a:solidFill>
                  <a:srgbClr val="002F6C"/>
                </a:solidFill>
                <a:latin typeface="Source Sans Pro Light" panose="020B0403030403020204" pitchFamily="34" charset="0"/>
              </a:rPr>
              <a:t>  from 3:30-5:00PM</a:t>
            </a:r>
          </a:p>
          <a:p>
            <a:pPr lvl="1">
              <a:lnSpc>
                <a:spcPct val="100000"/>
              </a:lnSpc>
              <a:buFont typeface="Wingdings" panose="05000000000000000000" pitchFamily="2" charset="2"/>
              <a:buChar char="Ø"/>
              <a:defRPr/>
            </a:pPr>
            <a:r>
              <a:rPr lang="en-US" b="1" dirty="0">
                <a:solidFill>
                  <a:srgbClr val="002F6C"/>
                </a:solidFill>
                <a:latin typeface="Source Sans Pro Light" panose="020B0403030403020204" pitchFamily="34" charset="0"/>
              </a:rPr>
              <a:t>Friday, August 29</a:t>
            </a:r>
            <a:r>
              <a:rPr lang="en-US" b="1" baseline="30000" dirty="0">
                <a:solidFill>
                  <a:srgbClr val="002F6C"/>
                </a:solidFill>
                <a:latin typeface="Source Sans Pro Light" panose="020B0403030403020204" pitchFamily="34" charset="0"/>
              </a:rPr>
              <a:t>th</a:t>
            </a:r>
            <a:r>
              <a:rPr lang="en-US" b="1" dirty="0">
                <a:solidFill>
                  <a:srgbClr val="002F6C"/>
                </a:solidFill>
                <a:latin typeface="Source Sans Pro Light" panose="020B0403030403020204" pitchFamily="34" charset="0"/>
              </a:rPr>
              <a:t>  from 12PM-1:30PM </a:t>
            </a:r>
          </a:p>
          <a:p>
            <a:pPr>
              <a:lnSpc>
                <a:spcPct val="100000"/>
              </a:lnSpc>
              <a:buFont typeface="Wingdings" panose="05000000000000000000" pitchFamily="2" charset="2"/>
              <a:buChar char="Ø"/>
              <a:defRPr/>
            </a:pPr>
            <a:r>
              <a:rPr lang="en-US" sz="2400" b="1" dirty="0">
                <a:solidFill>
                  <a:srgbClr val="002F6C"/>
                </a:solidFill>
                <a:latin typeface="Source Sans Pro Light" panose="020B0403030403020204" pitchFamily="34" charset="0"/>
              </a:rPr>
              <a:t>Student Leaders only need to attend (1) training. </a:t>
            </a:r>
          </a:p>
          <a:p>
            <a:pPr marL="0" indent="0">
              <a:lnSpc>
                <a:spcPct val="100000"/>
              </a:lnSpc>
              <a:buNone/>
              <a:defRPr/>
            </a:pPr>
            <a:endParaRPr lang="en-US" sz="2400" b="1" dirty="0">
              <a:solidFill>
                <a:srgbClr val="002F6C"/>
              </a:solidFill>
              <a:latin typeface="Source Sans Pro Light" panose="020B0403030403020204" pitchFamily="34" charset="0"/>
            </a:endParaRPr>
          </a:p>
          <a:p>
            <a:pPr>
              <a:lnSpc>
                <a:spcPct val="100000"/>
              </a:lnSpc>
              <a:buFont typeface="Wingdings" panose="05000000000000000000" pitchFamily="2" charset="2"/>
              <a:buChar char="Ø"/>
              <a:defRPr/>
            </a:pPr>
            <a:r>
              <a:rPr lang="en-US" sz="2400" b="1" dirty="0">
                <a:solidFill>
                  <a:srgbClr val="002F6C"/>
                </a:solidFill>
                <a:latin typeface="Source Sans Pro Light" panose="020B0403030403020204" pitchFamily="34" charset="0"/>
              </a:rPr>
              <a:t>Campus Connection Fair TENTATIVE date will be Friday, September 5</a:t>
            </a:r>
            <a:r>
              <a:rPr lang="en-US" sz="2400" b="1" baseline="30000" dirty="0">
                <a:solidFill>
                  <a:srgbClr val="002F6C"/>
                </a:solidFill>
                <a:latin typeface="Source Sans Pro Light" panose="020B0403030403020204" pitchFamily="34" charset="0"/>
              </a:rPr>
              <a:t>th</a:t>
            </a:r>
            <a:r>
              <a:rPr lang="en-US" sz="2400" b="1" dirty="0">
                <a:solidFill>
                  <a:srgbClr val="002F6C"/>
                </a:solidFill>
                <a:latin typeface="Source Sans Pro Light" panose="020B0403030403020204" pitchFamily="34" charset="0"/>
              </a:rPr>
              <a:t> from 1PM-3PM</a:t>
            </a:r>
          </a:p>
          <a:p>
            <a:pPr>
              <a:lnSpc>
                <a:spcPct val="100000"/>
              </a:lnSpc>
              <a:buFont typeface="Wingdings" panose="05000000000000000000" pitchFamily="2" charset="2"/>
              <a:buChar char="Ø"/>
              <a:defRPr/>
            </a:pPr>
            <a:endParaRPr lang="en-US" sz="2400" b="1" dirty="0">
              <a:solidFill>
                <a:srgbClr val="002F6C"/>
              </a:solidFill>
              <a:latin typeface="Source Sans Pro Light" panose="020B0403030403020204" pitchFamily="34" charset="0"/>
            </a:endParaRPr>
          </a:p>
          <a:p>
            <a:pPr>
              <a:lnSpc>
                <a:spcPct val="100000"/>
              </a:lnSpc>
              <a:buFont typeface="Wingdings" panose="05000000000000000000" pitchFamily="2" charset="2"/>
              <a:buChar char="Ø"/>
              <a:defRPr/>
            </a:pPr>
            <a:r>
              <a:rPr lang="en-US" sz="2400" b="1" dirty="0">
                <a:solidFill>
                  <a:srgbClr val="002F6C"/>
                </a:solidFill>
                <a:latin typeface="Source Sans Pro Light" panose="020B0403030403020204" pitchFamily="34" charset="0"/>
              </a:rPr>
              <a:t>More information on both events will be sent out in date July 2025. </a:t>
            </a:r>
            <a:endParaRPr lang="en-US" b="1" dirty="0">
              <a:solidFill>
                <a:srgbClr val="002F6C"/>
              </a:solidFill>
              <a:latin typeface="Source Sans Pro Light" panose="020B0403030403020204" pitchFamily="34" charset="0"/>
            </a:endParaRPr>
          </a:p>
          <a:p>
            <a:pPr marL="457200" lvl="1" indent="0">
              <a:lnSpc>
                <a:spcPct val="100000"/>
              </a:lnSpc>
              <a:buNone/>
              <a:defRPr/>
            </a:pPr>
            <a:endParaRPr lang="en-US" b="1" dirty="0">
              <a:solidFill>
                <a:srgbClr val="002F6C"/>
              </a:solidFill>
              <a:latin typeface="Source Sans Pro Light" panose="020B0403030403020204" pitchFamily="34" charset="0"/>
            </a:endParaRPr>
          </a:p>
        </p:txBody>
      </p:sp>
      <p:sp>
        <p:nvSpPr>
          <p:cNvPr id="9" name="Title 1"/>
          <p:cNvSpPr txBox="1">
            <a:spLocks/>
          </p:cNvSpPr>
          <p:nvPr/>
        </p:nvSpPr>
        <p:spPr>
          <a:xfrm>
            <a:off x="452673" y="801885"/>
            <a:ext cx="11315846"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Charter Renewal</a:t>
            </a:r>
            <a:endParaRPr lang="en-US" sz="72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2406288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5BC639-9A3F-1F8B-9824-EF5CB12CDF89}"/>
              </a:ext>
            </a:extLst>
          </p:cNvPr>
          <p:cNvSpPr txBox="1"/>
          <p:nvPr/>
        </p:nvSpPr>
        <p:spPr>
          <a:xfrm>
            <a:off x="3047260" y="2646389"/>
            <a:ext cx="6094520" cy="1569660"/>
          </a:xfrm>
          <a:prstGeom prst="rect">
            <a:avLst/>
          </a:prstGeom>
          <a:noFill/>
        </p:spPr>
        <p:txBody>
          <a:bodyPr wrap="square">
            <a:spAutoFit/>
          </a:bodyPr>
          <a:lstStyle/>
          <a:p>
            <a:pPr algn="ctr" fontAlgn="auto">
              <a:spcAft>
                <a:spcPts val="0"/>
              </a:spcAft>
              <a:defRPr/>
            </a:pPr>
            <a:r>
              <a:rPr lang="en-US" sz="9600"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Questions?</a:t>
            </a:r>
          </a:p>
        </p:txBody>
      </p:sp>
    </p:spTree>
    <p:extLst>
      <p:ext uri="{BB962C8B-B14F-4D97-AF65-F5344CB8AC3E}">
        <p14:creationId xmlns:p14="http://schemas.microsoft.com/office/powerpoint/2010/main" val="303038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5F6CC0E-D160-4F90-A987-DC9EE902D9BD}"/>
              </a:ext>
            </a:extLst>
          </p:cNvPr>
          <p:cNvSpPr>
            <a:spLocks noGrp="1"/>
          </p:cNvSpPr>
          <p:nvPr>
            <p:ph idx="1"/>
          </p:nvPr>
        </p:nvSpPr>
        <p:spPr>
          <a:xfrm>
            <a:off x="304800" y="1724628"/>
            <a:ext cx="11582400" cy="2616553"/>
          </a:xfrm>
          <a:solidFill>
            <a:schemeClr val="bg1">
              <a:alpha val="67000"/>
            </a:schemeClr>
          </a:solidFill>
        </p:spPr>
        <p:txBody>
          <a:bodyPr>
            <a:normAutofit fontScale="77500" lnSpcReduction="20000"/>
          </a:bodyPr>
          <a:lstStyle/>
          <a:p>
            <a:pPr marL="0" indent="0">
              <a:lnSpc>
                <a:spcPct val="150000"/>
              </a:lnSpc>
              <a:buNone/>
            </a:pPr>
            <a:r>
              <a:rPr lang="en-US" b="1" dirty="0">
                <a:solidFill>
                  <a:schemeClr val="accent5">
                    <a:lumMod val="50000"/>
                  </a:schemeClr>
                </a:solidFill>
                <a:latin typeface="Source Sans Pro Light" panose="020B0403030403020204" pitchFamily="34" charset="0"/>
              </a:rPr>
              <a:t>There are 4 faculty/staff members to identify:</a:t>
            </a:r>
          </a:p>
          <a:p>
            <a:pPr lvl="1">
              <a:lnSpc>
                <a:spcPct val="150000"/>
              </a:lnSpc>
            </a:pPr>
            <a:r>
              <a:rPr lang="en-US" sz="2800" b="1" dirty="0">
                <a:solidFill>
                  <a:schemeClr val="accent5">
                    <a:lumMod val="50000"/>
                  </a:schemeClr>
                </a:solidFill>
                <a:latin typeface="Source Sans Pro Light" panose="020B0403030403020204" pitchFamily="34" charset="0"/>
              </a:rPr>
              <a:t>Director, Student Engagement</a:t>
            </a:r>
          </a:p>
          <a:p>
            <a:pPr lvl="1">
              <a:lnSpc>
                <a:spcPct val="150000"/>
              </a:lnSpc>
            </a:pPr>
            <a:r>
              <a:rPr lang="en-US" sz="2800" b="1" dirty="0">
                <a:solidFill>
                  <a:schemeClr val="accent5">
                    <a:lumMod val="50000"/>
                  </a:schemeClr>
                </a:solidFill>
                <a:latin typeface="Source Sans Pro Light" panose="020B0403030403020204" pitchFamily="34" charset="0"/>
              </a:rPr>
              <a:t>Assistant Director, Student Engagement</a:t>
            </a:r>
          </a:p>
          <a:p>
            <a:pPr lvl="1">
              <a:lnSpc>
                <a:spcPct val="150000"/>
              </a:lnSpc>
            </a:pPr>
            <a:r>
              <a:rPr lang="en-US" sz="2800" b="1" dirty="0">
                <a:solidFill>
                  <a:schemeClr val="accent5">
                    <a:lumMod val="50000"/>
                  </a:schemeClr>
                </a:solidFill>
                <a:latin typeface="Source Sans Pro Light" panose="020B0403030403020204" pitchFamily="34" charset="0"/>
              </a:rPr>
              <a:t>Faculty Advisor (Budget Manager) </a:t>
            </a:r>
          </a:p>
          <a:p>
            <a:pPr lvl="1">
              <a:lnSpc>
                <a:spcPct val="150000"/>
              </a:lnSpc>
            </a:pPr>
            <a:r>
              <a:rPr lang="en-US" sz="2800" b="1" dirty="0">
                <a:solidFill>
                  <a:schemeClr val="accent5">
                    <a:lumMod val="50000"/>
                  </a:schemeClr>
                </a:solidFill>
                <a:latin typeface="Source Sans Pro Light" panose="020B0403030403020204" pitchFamily="34" charset="0"/>
              </a:rPr>
              <a:t>Logistics Manager</a:t>
            </a:r>
          </a:p>
          <a:p>
            <a:endParaRPr lang="en-US" altLang="en-US" b="1" dirty="0">
              <a:solidFill>
                <a:schemeClr val="accent5">
                  <a:lumMod val="50000"/>
                </a:schemeClr>
              </a:solidFill>
              <a:latin typeface="Source Sans Pro Light" panose="020B0403030403020204" pitchFamily="34" charset="0"/>
            </a:endParaRPr>
          </a:p>
        </p:txBody>
      </p:sp>
      <p:sp>
        <p:nvSpPr>
          <p:cNvPr id="9" name="Title 1">
            <a:extLst>
              <a:ext uri="{FF2B5EF4-FFF2-40B4-BE49-F238E27FC236}">
                <a16:creationId xmlns:a16="http://schemas.microsoft.com/office/drawing/2014/main" id="{5F9B0FCC-D7B4-4665-B5C8-6FA206FAB78F}"/>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Introductions</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05667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5F6CC0E-D160-4F90-A987-DC9EE902D9BD}"/>
              </a:ext>
            </a:extLst>
          </p:cNvPr>
          <p:cNvSpPr>
            <a:spLocks noGrp="1"/>
          </p:cNvSpPr>
          <p:nvPr>
            <p:ph idx="1"/>
          </p:nvPr>
        </p:nvSpPr>
        <p:spPr>
          <a:xfrm>
            <a:off x="3704094" y="2464231"/>
            <a:ext cx="8198603" cy="3932255"/>
          </a:xfrm>
          <a:solidFill>
            <a:schemeClr val="bg1">
              <a:alpha val="67000"/>
            </a:schemeClr>
          </a:solidFill>
        </p:spPr>
        <p:txBody>
          <a:bodyPr>
            <a:normAutofit/>
          </a:bodyPr>
          <a:lstStyle/>
          <a:p>
            <a:pPr>
              <a:lnSpc>
                <a:spcPct val="150000"/>
              </a:lnSpc>
              <a:spcAft>
                <a:spcPct val="0"/>
              </a:spcAft>
              <a:buFont typeface="Wingdings" panose="05000000000000000000" pitchFamily="2" charset="2"/>
              <a:buChar char="Ø"/>
            </a:pPr>
            <a:r>
              <a:rPr lang="en-GB" altLang="en-US" sz="2800" b="1" dirty="0">
                <a:solidFill>
                  <a:srgbClr val="002F6C"/>
                </a:solidFill>
                <a:latin typeface="Source Sans Pro Light" panose="020B0403030403020204" pitchFamily="34" charset="0"/>
              </a:rPr>
              <a:t>Oversees student organization activities and </a:t>
            </a:r>
            <a:r>
              <a:rPr lang="en-GB" altLang="en-US" b="1" dirty="0">
                <a:solidFill>
                  <a:srgbClr val="002F6C"/>
                </a:solidFill>
                <a:latin typeface="Source Sans Pro Light" panose="020B0403030403020204" pitchFamily="34" charset="0"/>
              </a:rPr>
              <a:t>policies</a:t>
            </a:r>
            <a:endParaRPr lang="en-GB" altLang="en-US" sz="2800" b="1" dirty="0">
              <a:solidFill>
                <a:srgbClr val="002F6C"/>
              </a:solidFill>
              <a:latin typeface="Source Sans Pro Light" panose="020B0403030403020204" pitchFamily="34" charset="0"/>
            </a:endParaRPr>
          </a:p>
          <a:p>
            <a:pPr>
              <a:lnSpc>
                <a:spcPct val="150000"/>
              </a:lnSpc>
              <a:spcAft>
                <a:spcPct val="0"/>
              </a:spcAft>
              <a:buFont typeface="Wingdings" panose="05000000000000000000" pitchFamily="2" charset="2"/>
              <a:buChar char="Ø"/>
            </a:pPr>
            <a:r>
              <a:rPr lang="en-US" sz="2800" b="1" dirty="0">
                <a:solidFill>
                  <a:srgbClr val="002F6C"/>
                </a:solidFill>
                <a:latin typeface="Source Sans Pro Light" panose="020B0403030403020204" pitchFamily="34" charset="0"/>
              </a:rPr>
              <a:t>Manages the charter renewal process</a:t>
            </a:r>
          </a:p>
          <a:p>
            <a:pPr>
              <a:lnSpc>
                <a:spcPct val="150000"/>
              </a:lnSpc>
              <a:spcAft>
                <a:spcPct val="0"/>
              </a:spcAft>
              <a:buFont typeface="Wingdings" panose="05000000000000000000" pitchFamily="2" charset="2"/>
              <a:buChar char="Ø"/>
            </a:pPr>
            <a:r>
              <a:rPr lang="en-US" sz="2800" b="1" dirty="0">
                <a:solidFill>
                  <a:srgbClr val="002F6C"/>
                </a:solidFill>
                <a:latin typeface="Source Sans Pro Light" panose="020B0403030403020204" pitchFamily="34" charset="0"/>
              </a:rPr>
              <a:t>Maintains list of valid student organizations </a:t>
            </a:r>
          </a:p>
          <a:p>
            <a:pPr>
              <a:lnSpc>
                <a:spcPct val="150000"/>
              </a:lnSpc>
              <a:spcAft>
                <a:spcPct val="0"/>
              </a:spcAft>
              <a:buFont typeface="Wingdings" panose="05000000000000000000" pitchFamily="2" charset="2"/>
              <a:buChar char="Ø"/>
            </a:pPr>
            <a:r>
              <a:rPr lang="en-US" sz="2800" b="1" dirty="0">
                <a:solidFill>
                  <a:srgbClr val="002F6C"/>
                </a:solidFill>
                <a:latin typeface="Source Sans Pro Light" panose="020B0403030403020204" pitchFamily="34" charset="0"/>
              </a:rPr>
              <a:t>Provides approval for all student org events,                                                   guest speakers, and social media accounts</a:t>
            </a:r>
          </a:p>
        </p:txBody>
      </p:sp>
      <p:sp>
        <p:nvSpPr>
          <p:cNvPr id="9" name="Title 1">
            <a:extLst>
              <a:ext uri="{FF2B5EF4-FFF2-40B4-BE49-F238E27FC236}">
                <a16:creationId xmlns:a16="http://schemas.microsoft.com/office/drawing/2014/main" id="{5F9B0FCC-D7B4-4665-B5C8-6FA206FAB78F}"/>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Jenn Gribble</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3BE68A2-E079-4C0A-9505-F38AB18C9FDD}"/>
              </a:ext>
            </a:extLst>
          </p:cNvPr>
          <p:cNvSpPr txBox="1"/>
          <p:nvPr/>
        </p:nvSpPr>
        <p:spPr>
          <a:xfrm>
            <a:off x="5674449" y="1378029"/>
            <a:ext cx="6094070" cy="600164"/>
          </a:xfrm>
          <a:prstGeom prst="rect">
            <a:avLst/>
          </a:prstGeom>
          <a:noFill/>
        </p:spPr>
        <p:txBody>
          <a:bodyPr wrap="square">
            <a:spAutoFit/>
          </a:bodyPr>
          <a:lstStyle/>
          <a:p>
            <a:pPr marL="0" indent="0" algn="r">
              <a:buNone/>
            </a:pPr>
            <a:r>
              <a:rPr lang="en-US" sz="3300" b="1" dirty="0">
                <a:solidFill>
                  <a:schemeClr val="accent5">
                    <a:lumMod val="50000"/>
                  </a:schemeClr>
                </a:solidFill>
                <a:latin typeface="Source Sans Pro Light" panose="020B0403030403020204" pitchFamily="34" charset="0"/>
              </a:rPr>
              <a:t>Director, Student Engagement</a:t>
            </a:r>
          </a:p>
        </p:txBody>
      </p:sp>
      <p:sp>
        <p:nvSpPr>
          <p:cNvPr id="23" name="Content Placeholder 2">
            <a:extLst>
              <a:ext uri="{FF2B5EF4-FFF2-40B4-BE49-F238E27FC236}">
                <a16:creationId xmlns:a16="http://schemas.microsoft.com/office/drawing/2014/main" id="{E50FA04C-EFB4-4C27-9F50-AF8704704BF6}"/>
              </a:ext>
            </a:extLst>
          </p:cNvPr>
          <p:cNvSpPr txBox="1">
            <a:spLocks/>
          </p:cNvSpPr>
          <p:nvPr/>
        </p:nvSpPr>
        <p:spPr>
          <a:xfrm>
            <a:off x="304800" y="2464316"/>
            <a:ext cx="3399294" cy="3932255"/>
          </a:xfrm>
          <a:prstGeom prst="rect">
            <a:avLst/>
          </a:prstGeom>
          <a:solidFill>
            <a:schemeClr val="bg1">
              <a:alpha val="67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b="1" dirty="0">
              <a:solidFill>
                <a:schemeClr val="accent5">
                  <a:lumMod val="50000"/>
                </a:schemeClr>
              </a:solidFill>
              <a:latin typeface="Source Sans Pro Light" panose="020B0403030403020204" pitchFamily="34" charset="0"/>
            </a:endParaRPr>
          </a:p>
          <a:p>
            <a:endParaRPr lang="en-US" altLang="en-US" b="1" dirty="0">
              <a:solidFill>
                <a:schemeClr val="accent5">
                  <a:lumMod val="50000"/>
                </a:schemeClr>
              </a:solidFill>
              <a:latin typeface="Source Sans Pro Light" panose="020B0403030403020204" pitchFamily="34" charset="0"/>
            </a:endParaRPr>
          </a:p>
        </p:txBody>
      </p:sp>
      <p:pic>
        <p:nvPicPr>
          <p:cNvPr id="6" name="Picture 8">
            <a:extLst>
              <a:ext uri="{FF2B5EF4-FFF2-40B4-BE49-F238E27FC236}">
                <a16:creationId xmlns:a16="http://schemas.microsoft.com/office/drawing/2014/main" id="{BF304AF3-7B07-4AA4-B2DD-263F33CD9C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88" t="10756" r="54247" b="53732"/>
          <a:stretch/>
        </p:blipFill>
        <p:spPr bwMode="auto">
          <a:xfrm>
            <a:off x="1060753" y="2866136"/>
            <a:ext cx="2009993" cy="3161840"/>
          </a:xfrm>
          <a:prstGeom prst="rect">
            <a:avLst/>
          </a:prstGeom>
          <a:noFill/>
          <a:ln w="1333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25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5F6CC0E-D160-4F90-A987-DC9EE902D9BD}"/>
              </a:ext>
            </a:extLst>
          </p:cNvPr>
          <p:cNvSpPr>
            <a:spLocks noGrp="1"/>
          </p:cNvSpPr>
          <p:nvPr>
            <p:ph idx="1"/>
          </p:nvPr>
        </p:nvSpPr>
        <p:spPr>
          <a:xfrm>
            <a:off x="3704094" y="2464231"/>
            <a:ext cx="8198603" cy="3932255"/>
          </a:xfrm>
          <a:solidFill>
            <a:schemeClr val="bg1">
              <a:alpha val="67000"/>
            </a:schemeClr>
          </a:solidFill>
        </p:spPr>
        <p:txBody>
          <a:bodyPr>
            <a:normAutofit fontScale="92500" lnSpcReduction="10000"/>
          </a:bodyPr>
          <a:lstStyle/>
          <a:p>
            <a:pPr>
              <a:lnSpc>
                <a:spcPct val="150000"/>
              </a:lnSpc>
              <a:spcAft>
                <a:spcPct val="0"/>
              </a:spcAft>
              <a:buFont typeface="Wingdings" panose="05000000000000000000" pitchFamily="2" charset="2"/>
              <a:buChar char="Ø"/>
            </a:pPr>
            <a:r>
              <a:rPr lang="en-GB" altLang="en-US" sz="2800" b="1" dirty="0">
                <a:solidFill>
                  <a:srgbClr val="002F6C"/>
                </a:solidFill>
                <a:latin typeface="Source Sans Pro Light" panose="020B0403030403020204" pitchFamily="34" charset="0"/>
              </a:rPr>
              <a:t>Assists director </a:t>
            </a:r>
            <a:r>
              <a:rPr lang="en-GB" altLang="en-US" b="1" dirty="0">
                <a:solidFill>
                  <a:srgbClr val="002F6C"/>
                </a:solidFill>
                <a:latin typeface="Source Sans Pro Light" panose="020B0403030403020204" pitchFamily="34" charset="0"/>
              </a:rPr>
              <a:t>with </a:t>
            </a:r>
            <a:r>
              <a:rPr lang="en-GB" altLang="en-US" sz="2800" b="1" dirty="0">
                <a:solidFill>
                  <a:srgbClr val="002F6C"/>
                </a:solidFill>
                <a:latin typeface="Source Sans Pro Light" panose="020B0403030403020204" pitchFamily="34" charset="0"/>
              </a:rPr>
              <a:t>student organization activities and </a:t>
            </a:r>
            <a:r>
              <a:rPr lang="en-GB" altLang="en-US" b="1" dirty="0">
                <a:solidFill>
                  <a:srgbClr val="002F6C"/>
                </a:solidFill>
                <a:latin typeface="Source Sans Pro Light" panose="020B0403030403020204" pitchFamily="34" charset="0"/>
              </a:rPr>
              <a:t>policies</a:t>
            </a:r>
            <a:endParaRPr lang="en-GB" altLang="en-US" sz="2800" b="1" dirty="0">
              <a:solidFill>
                <a:srgbClr val="002F6C"/>
              </a:solidFill>
              <a:latin typeface="Source Sans Pro Light" panose="020B0403030403020204" pitchFamily="34" charset="0"/>
            </a:endParaRPr>
          </a:p>
          <a:p>
            <a:pPr>
              <a:lnSpc>
                <a:spcPct val="150000"/>
              </a:lnSpc>
              <a:spcAft>
                <a:spcPct val="0"/>
              </a:spcAft>
              <a:buFont typeface="Wingdings" panose="05000000000000000000" pitchFamily="2" charset="2"/>
              <a:buChar char="Ø"/>
            </a:pPr>
            <a:r>
              <a:rPr lang="en-US" b="1" dirty="0">
                <a:solidFill>
                  <a:srgbClr val="002F6C"/>
                </a:solidFill>
                <a:latin typeface="Source Sans Pro Light" panose="020B0403030403020204" pitchFamily="34" charset="0"/>
              </a:rPr>
              <a:t>Helps with </a:t>
            </a:r>
            <a:r>
              <a:rPr lang="en-US" sz="2800" b="1" dirty="0">
                <a:solidFill>
                  <a:srgbClr val="002F6C"/>
                </a:solidFill>
                <a:latin typeface="Source Sans Pro Light" panose="020B0403030403020204" pitchFamily="34" charset="0"/>
              </a:rPr>
              <a:t>the charter renewal process</a:t>
            </a:r>
          </a:p>
          <a:p>
            <a:pPr>
              <a:lnSpc>
                <a:spcPct val="150000"/>
              </a:lnSpc>
              <a:spcAft>
                <a:spcPct val="0"/>
              </a:spcAft>
              <a:buFont typeface="Wingdings" panose="05000000000000000000" pitchFamily="2" charset="2"/>
              <a:buChar char="Ø"/>
            </a:pPr>
            <a:r>
              <a:rPr lang="en-US" sz="2800" b="1" dirty="0">
                <a:solidFill>
                  <a:srgbClr val="002F6C"/>
                </a:solidFill>
                <a:latin typeface="Source Sans Pro Light" panose="020B0403030403020204" pitchFamily="34" charset="0"/>
              </a:rPr>
              <a:t>Maintains list of valid student organizations </a:t>
            </a:r>
          </a:p>
          <a:p>
            <a:pPr>
              <a:lnSpc>
                <a:spcPct val="150000"/>
              </a:lnSpc>
              <a:spcAft>
                <a:spcPct val="0"/>
              </a:spcAft>
              <a:buFont typeface="Wingdings" panose="05000000000000000000" pitchFamily="2" charset="2"/>
              <a:buChar char="Ø"/>
            </a:pPr>
            <a:r>
              <a:rPr lang="en-US" b="1" dirty="0">
                <a:solidFill>
                  <a:srgbClr val="002F6C"/>
                </a:solidFill>
                <a:latin typeface="Source Sans Pro Light" panose="020B0403030403020204" pitchFamily="34" charset="0"/>
              </a:rPr>
              <a:t>Assists and provides </a:t>
            </a:r>
            <a:r>
              <a:rPr lang="en-US" sz="2800" b="1" dirty="0">
                <a:solidFill>
                  <a:srgbClr val="002F6C"/>
                </a:solidFill>
                <a:latin typeface="Source Sans Pro Light" panose="020B0403030403020204" pitchFamily="34" charset="0"/>
              </a:rPr>
              <a:t>approval for all student org events,                                                   guest speakers, and social media accounts</a:t>
            </a:r>
          </a:p>
        </p:txBody>
      </p:sp>
      <p:sp>
        <p:nvSpPr>
          <p:cNvPr id="9" name="Title 1">
            <a:extLst>
              <a:ext uri="{FF2B5EF4-FFF2-40B4-BE49-F238E27FC236}">
                <a16:creationId xmlns:a16="http://schemas.microsoft.com/office/drawing/2014/main" id="{5F9B0FCC-D7B4-4665-B5C8-6FA206FAB78F}"/>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Nicole Jackson</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3BE68A2-E079-4C0A-9505-F38AB18C9FDD}"/>
              </a:ext>
            </a:extLst>
          </p:cNvPr>
          <p:cNvSpPr txBox="1"/>
          <p:nvPr/>
        </p:nvSpPr>
        <p:spPr>
          <a:xfrm>
            <a:off x="7781730" y="1459465"/>
            <a:ext cx="4105470" cy="1107996"/>
          </a:xfrm>
          <a:prstGeom prst="rect">
            <a:avLst/>
          </a:prstGeom>
          <a:noFill/>
        </p:spPr>
        <p:txBody>
          <a:bodyPr wrap="square">
            <a:spAutoFit/>
          </a:bodyPr>
          <a:lstStyle/>
          <a:p>
            <a:pPr marL="0" indent="0" algn="r">
              <a:buNone/>
            </a:pPr>
            <a:r>
              <a:rPr lang="en-US" sz="3300" b="1" dirty="0">
                <a:solidFill>
                  <a:schemeClr val="accent5">
                    <a:lumMod val="50000"/>
                  </a:schemeClr>
                </a:solidFill>
                <a:latin typeface="Source Sans Pro Light" panose="020B0403030403020204" pitchFamily="34" charset="0"/>
              </a:rPr>
              <a:t>Assistant Director , Student Engagement</a:t>
            </a:r>
          </a:p>
        </p:txBody>
      </p:sp>
      <p:sp>
        <p:nvSpPr>
          <p:cNvPr id="23" name="Content Placeholder 2">
            <a:extLst>
              <a:ext uri="{FF2B5EF4-FFF2-40B4-BE49-F238E27FC236}">
                <a16:creationId xmlns:a16="http://schemas.microsoft.com/office/drawing/2014/main" id="{E50FA04C-EFB4-4C27-9F50-AF8704704BF6}"/>
              </a:ext>
            </a:extLst>
          </p:cNvPr>
          <p:cNvSpPr txBox="1">
            <a:spLocks/>
          </p:cNvSpPr>
          <p:nvPr/>
        </p:nvSpPr>
        <p:spPr>
          <a:xfrm>
            <a:off x="304800" y="2464316"/>
            <a:ext cx="3399294" cy="3932255"/>
          </a:xfrm>
          <a:prstGeom prst="rect">
            <a:avLst/>
          </a:prstGeom>
          <a:solidFill>
            <a:schemeClr val="bg1">
              <a:alpha val="67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b="1" dirty="0">
              <a:solidFill>
                <a:schemeClr val="accent5">
                  <a:lumMod val="50000"/>
                </a:schemeClr>
              </a:solidFill>
              <a:latin typeface="Source Sans Pro Light" panose="020B0403030403020204" pitchFamily="34" charset="0"/>
            </a:endParaRPr>
          </a:p>
          <a:p>
            <a:endParaRPr lang="en-US" altLang="en-US" b="1" dirty="0">
              <a:solidFill>
                <a:schemeClr val="accent5">
                  <a:lumMod val="50000"/>
                </a:schemeClr>
              </a:solidFill>
              <a:latin typeface="Source Sans Pro Light" panose="020B0403030403020204" pitchFamily="34" charset="0"/>
            </a:endParaRPr>
          </a:p>
        </p:txBody>
      </p:sp>
      <p:pic>
        <p:nvPicPr>
          <p:cNvPr id="6" name="Picture 8">
            <a:extLst>
              <a:ext uri="{FF2B5EF4-FFF2-40B4-BE49-F238E27FC236}">
                <a16:creationId xmlns:a16="http://schemas.microsoft.com/office/drawing/2014/main" id="{BF304AF3-7B07-4AA4-B2DD-263F33CD9C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88" t="10756" r="54247" b="53732"/>
          <a:stretch/>
        </p:blipFill>
        <p:spPr bwMode="auto">
          <a:xfrm>
            <a:off x="1060753" y="2866136"/>
            <a:ext cx="2009993" cy="3161840"/>
          </a:xfrm>
          <a:prstGeom prst="rect">
            <a:avLst/>
          </a:prstGeom>
          <a:noFill/>
          <a:ln w="133350">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A person smiling at camera&#10;&#10;Description automatically generated">
            <a:extLst>
              <a:ext uri="{FF2B5EF4-FFF2-40B4-BE49-F238E27FC236}">
                <a16:creationId xmlns:a16="http://schemas.microsoft.com/office/drawing/2014/main" id="{74BB5D17-27D8-A145-DC78-727E3516C01B}"/>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l="18435" r="24782"/>
          <a:stretch/>
        </p:blipFill>
        <p:spPr>
          <a:xfrm>
            <a:off x="1060753" y="2866136"/>
            <a:ext cx="2009993" cy="3161840"/>
          </a:xfrm>
          <a:prstGeom prst="rect">
            <a:avLst/>
          </a:prstGeom>
        </p:spPr>
      </p:pic>
    </p:spTree>
    <p:extLst>
      <p:ext uri="{BB962C8B-B14F-4D97-AF65-F5344CB8AC3E}">
        <p14:creationId xmlns:p14="http://schemas.microsoft.com/office/powerpoint/2010/main" val="342490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B56B2386-C476-4A4E-8704-268A077BE1DE}"/>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3BDAE35-F9ED-3591-D3A4-946247FB0933}"/>
              </a:ext>
            </a:extLst>
          </p:cNvPr>
          <p:cNvSpPr>
            <a:spLocks noGrp="1"/>
          </p:cNvSpPr>
          <p:nvPr>
            <p:ph idx="1"/>
          </p:nvPr>
        </p:nvSpPr>
        <p:spPr>
          <a:xfrm>
            <a:off x="3704094" y="2464231"/>
            <a:ext cx="8198603" cy="3932255"/>
          </a:xfrm>
          <a:solidFill>
            <a:schemeClr val="bg1">
              <a:alpha val="67000"/>
            </a:schemeClr>
          </a:solidFill>
        </p:spPr>
        <p:txBody>
          <a:bodyPr>
            <a:normAutofit lnSpcReduction="10000"/>
          </a:bodyPr>
          <a:lstStyle/>
          <a:p>
            <a:pPr>
              <a:lnSpc>
                <a:spcPct val="150000"/>
              </a:lnSpc>
              <a:spcAft>
                <a:spcPct val="0"/>
              </a:spcAft>
              <a:buFont typeface="Wingdings" panose="05000000000000000000" pitchFamily="2" charset="2"/>
              <a:buChar char="Ø"/>
            </a:pPr>
            <a:r>
              <a:rPr lang="en-GB" altLang="en-US" b="1" dirty="0">
                <a:solidFill>
                  <a:srgbClr val="002060"/>
                </a:solidFill>
                <a:latin typeface="Source Sans Pro Light" panose="020B0403030403020204" pitchFamily="34" charset="0"/>
              </a:rPr>
              <a:t>Primary point of contact for all student org event planning</a:t>
            </a:r>
            <a:endParaRPr lang="en-US" b="1" dirty="0">
              <a:solidFill>
                <a:srgbClr val="002F6C"/>
              </a:solidFill>
              <a:latin typeface="Source Sans Pro Light" panose="020B0403030403020204" pitchFamily="34" charset="0"/>
            </a:endParaRPr>
          </a:p>
          <a:p>
            <a:pPr>
              <a:lnSpc>
                <a:spcPct val="150000"/>
              </a:lnSpc>
              <a:spcAft>
                <a:spcPct val="0"/>
              </a:spcAft>
              <a:buFont typeface="Wingdings" panose="05000000000000000000" pitchFamily="2" charset="2"/>
              <a:buChar char="Ø"/>
            </a:pPr>
            <a:r>
              <a:rPr lang="en-US" b="1" dirty="0">
                <a:solidFill>
                  <a:srgbClr val="002F6C"/>
                </a:solidFill>
                <a:latin typeface="Source Sans Pro Light" panose="020B0403030403020204" pitchFamily="34" charset="0"/>
              </a:rPr>
              <a:t>Works directly with central departments on the student’s behalf to secure and process all event needs</a:t>
            </a:r>
          </a:p>
          <a:p>
            <a:pPr>
              <a:lnSpc>
                <a:spcPct val="150000"/>
              </a:lnSpc>
              <a:spcAft>
                <a:spcPct val="0"/>
              </a:spcAft>
              <a:buFont typeface="Wingdings" panose="05000000000000000000" pitchFamily="2" charset="2"/>
              <a:buChar char="Ø"/>
            </a:pPr>
            <a:r>
              <a:rPr lang="en-US" sz="2800" b="1" dirty="0">
                <a:solidFill>
                  <a:srgbClr val="002F6C"/>
                </a:solidFill>
                <a:latin typeface="Source Sans Pro Light" panose="020B0403030403020204" pitchFamily="34" charset="0"/>
              </a:rPr>
              <a:t>Instructs students on how to find/utilize resources and follow campus policies/procedures</a:t>
            </a:r>
          </a:p>
          <a:p>
            <a:pPr marL="0" indent="0">
              <a:lnSpc>
                <a:spcPct val="150000"/>
              </a:lnSpc>
              <a:spcAft>
                <a:spcPct val="0"/>
              </a:spcAft>
              <a:buNone/>
            </a:pPr>
            <a:endParaRPr lang="en-US" sz="2800" b="1" dirty="0">
              <a:solidFill>
                <a:srgbClr val="002F6C"/>
              </a:solidFill>
              <a:latin typeface="Source Sans Pro Light" panose="020B0403030403020204" pitchFamily="34" charset="0"/>
            </a:endParaRPr>
          </a:p>
        </p:txBody>
      </p:sp>
      <p:sp>
        <p:nvSpPr>
          <p:cNvPr id="9" name="Title 1">
            <a:extLst>
              <a:ext uri="{FF2B5EF4-FFF2-40B4-BE49-F238E27FC236}">
                <a16:creationId xmlns:a16="http://schemas.microsoft.com/office/drawing/2014/main" id="{2968892F-A54A-6A5A-1B2E-04E93B747B16}"/>
              </a:ext>
            </a:extLst>
          </p:cNvPr>
          <p:cNvSpPr txBox="1">
            <a:spLocks/>
          </p:cNvSpPr>
          <p:nvPr/>
        </p:nvSpPr>
        <p:spPr>
          <a:xfrm>
            <a:off x="5596319" y="801885"/>
            <a:ext cx="6172200" cy="76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defRPr/>
            </a:pPr>
            <a:r>
              <a:rPr lang="en-US" sz="6600" b="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Ryland Murphy</a:t>
            </a:r>
            <a:endParaRPr lang="en-US" sz="7200" b="1" i="1"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3339DDB-D43E-2D2E-58C7-BA5C2E549E35}"/>
              </a:ext>
            </a:extLst>
          </p:cNvPr>
          <p:cNvSpPr txBox="1"/>
          <p:nvPr/>
        </p:nvSpPr>
        <p:spPr>
          <a:xfrm>
            <a:off x="7781730" y="1459465"/>
            <a:ext cx="4105470" cy="600164"/>
          </a:xfrm>
          <a:prstGeom prst="rect">
            <a:avLst/>
          </a:prstGeom>
          <a:noFill/>
        </p:spPr>
        <p:txBody>
          <a:bodyPr wrap="square">
            <a:spAutoFit/>
          </a:bodyPr>
          <a:lstStyle/>
          <a:p>
            <a:pPr marL="0" indent="0" algn="r">
              <a:buNone/>
            </a:pPr>
            <a:r>
              <a:rPr lang="en-US" sz="3300" b="1" dirty="0">
                <a:solidFill>
                  <a:schemeClr val="accent5">
                    <a:lumMod val="50000"/>
                  </a:schemeClr>
                </a:solidFill>
                <a:latin typeface="Source Sans Pro Light" panose="020B0403030403020204" pitchFamily="34" charset="0"/>
              </a:rPr>
              <a:t>Logistics Manager</a:t>
            </a:r>
          </a:p>
        </p:txBody>
      </p:sp>
      <p:sp>
        <p:nvSpPr>
          <p:cNvPr id="23" name="Content Placeholder 2">
            <a:extLst>
              <a:ext uri="{FF2B5EF4-FFF2-40B4-BE49-F238E27FC236}">
                <a16:creationId xmlns:a16="http://schemas.microsoft.com/office/drawing/2014/main" id="{EA9B5242-C3D0-E5DC-9DE8-4E4FC3760EA0}"/>
              </a:ext>
            </a:extLst>
          </p:cNvPr>
          <p:cNvSpPr txBox="1">
            <a:spLocks/>
          </p:cNvSpPr>
          <p:nvPr/>
        </p:nvSpPr>
        <p:spPr>
          <a:xfrm>
            <a:off x="304800" y="2464316"/>
            <a:ext cx="3399294" cy="3932255"/>
          </a:xfrm>
          <a:prstGeom prst="rect">
            <a:avLst/>
          </a:prstGeom>
          <a:solidFill>
            <a:schemeClr val="bg1">
              <a:alpha val="67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b="1" dirty="0">
              <a:solidFill>
                <a:schemeClr val="accent5">
                  <a:lumMod val="50000"/>
                </a:schemeClr>
              </a:solidFill>
              <a:latin typeface="Source Sans Pro Light" panose="020B0403030403020204" pitchFamily="34" charset="0"/>
            </a:endParaRPr>
          </a:p>
          <a:p>
            <a:endParaRPr lang="en-US" altLang="en-US" b="1" dirty="0">
              <a:solidFill>
                <a:schemeClr val="accent5">
                  <a:lumMod val="50000"/>
                </a:schemeClr>
              </a:solidFill>
              <a:latin typeface="Source Sans Pro Light" panose="020B0403030403020204" pitchFamily="34" charset="0"/>
            </a:endParaRPr>
          </a:p>
        </p:txBody>
      </p:sp>
      <p:pic>
        <p:nvPicPr>
          <p:cNvPr id="6" name="Picture 8">
            <a:extLst>
              <a:ext uri="{FF2B5EF4-FFF2-40B4-BE49-F238E27FC236}">
                <a16:creationId xmlns:a16="http://schemas.microsoft.com/office/drawing/2014/main" id="{2C8EA462-E34E-495F-7BF4-09758C0EA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88" t="10756" r="54247" b="53732"/>
          <a:stretch/>
        </p:blipFill>
        <p:spPr bwMode="auto">
          <a:xfrm>
            <a:off x="886120" y="2692367"/>
            <a:ext cx="2222334" cy="3495865"/>
          </a:xfrm>
          <a:prstGeom prst="rect">
            <a:avLst/>
          </a:prstGeom>
          <a:noFill/>
          <a:ln w="133350">
            <a:solidFill>
              <a:schemeClr val="bg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542634-B40F-ED1C-E692-206E92E8CCE1}"/>
              </a:ext>
            </a:extLst>
          </p:cNvPr>
          <p:cNvPicPr>
            <a:picLocks noChangeAspect="1"/>
          </p:cNvPicPr>
          <p:nvPr/>
        </p:nvPicPr>
        <p:blipFill>
          <a:blip r:embed="rId5"/>
          <a:stretch>
            <a:fillRect/>
          </a:stretch>
        </p:blipFill>
        <p:spPr>
          <a:xfrm>
            <a:off x="859965" y="2692367"/>
            <a:ext cx="2288963" cy="3495865"/>
          </a:xfrm>
          <a:prstGeom prst="rect">
            <a:avLst/>
          </a:prstGeom>
        </p:spPr>
      </p:pic>
    </p:spTree>
    <p:extLst>
      <p:ext uri="{BB962C8B-B14F-4D97-AF65-F5344CB8AC3E}">
        <p14:creationId xmlns:p14="http://schemas.microsoft.com/office/powerpoint/2010/main" val="319919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5F6CC0E-D160-4F90-A987-DC9EE902D9BD}"/>
              </a:ext>
            </a:extLst>
          </p:cNvPr>
          <p:cNvSpPr>
            <a:spLocks noGrp="1"/>
          </p:cNvSpPr>
          <p:nvPr>
            <p:ph idx="1"/>
          </p:nvPr>
        </p:nvSpPr>
        <p:spPr>
          <a:xfrm>
            <a:off x="304800" y="1724628"/>
            <a:ext cx="11582400" cy="4676172"/>
          </a:xfrm>
          <a:solidFill>
            <a:schemeClr val="bg1">
              <a:alpha val="67000"/>
            </a:schemeClr>
          </a:solidFill>
        </p:spPr>
        <p:txBody>
          <a:bodyPr>
            <a:normAutofit fontScale="85000" lnSpcReduction="10000"/>
          </a:bodyPr>
          <a:lstStyle/>
          <a:p>
            <a:pPr>
              <a:lnSpc>
                <a:spcPct val="150000"/>
              </a:lnSpc>
              <a:buFont typeface="Wingdings" panose="05000000000000000000" pitchFamily="2" charset="2"/>
              <a:buChar char="Ø"/>
            </a:pPr>
            <a:r>
              <a:rPr lang="en-US" b="1" dirty="0">
                <a:solidFill>
                  <a:schemeClr val="accent5">
                    <a:lumMod val="50000"/>
                  </a:schemeClr>
                </a:solidFill>
                <a:latin typeface="Source Sans Pro" panose="020B0503030403020204" pitchFamily="34" charset="0"/>
              </a:rPr>
              <a:t>Faculty Advisor </a:t>
            </a:r>
            <a:r>
              <a:rPr lang="en-US" b="1" dirty="0">
                <a:solidFill>
                  <a:schemeClr val="accent5">
                    <a:lumMod val="50000"/>
                  </a:schemeClr>
                </a:solidFill>
                <a:latin typeface="Source Sans Pro Light" panose="020B0403030403020204" pitchFamily="34" charset="0"/>
              </a:rPr>
              <a:t>provides general support and guidance to org</a:t>
            </a:r>
          </a:p>
          <a:p>
            <a:pPr>
              <a:lnSpc>
                <a:spcPct val="150000"/>
              </a:lnSpc>
              <a:buFont typeface="Wingdings" panose="05000000000000000000" pitchFamily="2" charset="2"/>
              <a:buChar char="Ø"/>
            </a:pPr>
            <a:r>
              <a:rPr lang="en-US" dirty="0">
                <a:solidFill>
                  <a:schemeClr val="accent5">
                    <a:lumMod val="50000"/>
                  </a:schemeClr>
                </a:solidFill>
                <a:latin typeface="Source Sans Pro" panose="020B0503030403020204" pitchFamily="34" charset="0"/>
              </a:rPr>
              <a:t>They are also your </a:t>
            </a:r>
            <a:r>
              <a:rPr lang="en-US" b="1" dirty="0">
                <a:solidFill>
                  <a:schemeClr val="accent5">
                    <a:lumMod val="50000"/>
                  </a:schemeClr>
                </a:solidFill>
                <a:latin typeface="Source Sans Pro" panose="020B0503030403020204" pitchFamily="34" charset="0"/>
              </a:rPr>
              <a:t>Budget Manager</a:t>
            </a:r>
            <a:r>
              <a:rPr lang="en-US" dirty="0">
                <a:solidFill>
                  <a:schemeClr val="accent5">
                    <a:lumMod val="50000"/>
                  </a:schemeClr>
                </a:solidFill>
                <a:latin typeface="Source Sans Pro" panose="020B0503030403020204" pitchFamily="34" charset="0"/>
              </a:rPr>
              <a:t> if you have an account with the Business Office</a:t>
            </a:r>
          </a:p>
          <a:p>
            <a:pPr lvl="1">
              <a:lnSpc>
                <a:spcPct val="150000"/>
              </a:lnSpc>
              <a:buFont typeface="Wingdings" panose="05000000000000000000" pitchFamily="2" charset="2"/>
              <a:buChar char="Ø"/>
            </a:pPr>
            <a:r>
              <a:rPr lang="en-US" sz="2800" b="1" dirty="0">
                <a:solidFill>
                  <a:schemeClr val="accent5">
                    <a:lumMod val="50000"/>
                  </a:schemeClr>
                </a:solidFill>
                <a:latin typeface="Source Sans Pro Light" panose="020B0403030403020204" pitchFamily="34" charset="0"/>
              </a:rPr>
              <a:t>They have authority over your budget and cost center</a:t>
            </a:r>
          </a:p>
          <a:p>
            <a:pPr lvl="1">
              <a:lnSpc>
                <a:spcPct val="150000"/>
              </a:lnSpc>
              <a:buFont typeface="Wingdings" panose="05000000000000000000" pitchFamily="2" charset="2"/>
              <a:buChar char="Ø"/>
            </a:pPr>
            <a:r>
              <a:rPr lang="en-US" sz="2800" b="1" dirty="0">
                <a:solidFill>
                  <a:schemeClr val="accent5">
                    <a:lumMod val="50000"/>
                  </a:schemeClr>
                </a:solidFill>
                <a:latin typeface="Source Sans Pro Light" panose="020B0403030403020204" pitchFamily="34" charset="0"/>
              </a:rPr>
              <a:t>(Budget Manager might sometimes be called Cost Code Approver)</a:t>
            </a:r>
          </a:p>
          <a:p>
            <a:pPr lvl="1">
              <a:lnSpc>
                <a:spcPct val="150000"/>
              </a:lnSpc>
              <a:buFont typeface="Wingdings" panose="05000000000000000000" pitchFamily="2" charset="2"/>
              <a:buChar char="Ø"/>
            </a:pPr>
            <a:r>
              <a:rPr lang="en-US" sz="2800" b="1" dirty="0">
                <a:solidFill>
                  <a:schemeClr val="accent5">
                    <a:lumMod val="50000"/>
                  </a:schemeClr>
                </a:solidFill>
                <a:latin typeface="Source Sans Pro Light" panose="020B0403030403020204" pitchFamily="34" charset="0"/>
              </a:rPr>
              <a:t>Their approval is needed whenever you spend money from your Business Office account</a:t>
            </a:r>
          </a:p>
          <a:p>
            <a:pPr lvl="1">
              <a:lnSpc>
                <a:spcPct val="150000"/>
              </a:lnSpc>
              <a:buFont typeface="Wingdings" panose="05000000000000000000" pitchFamily="2" charset="2"/>
              <a:buChar char="Ø"/>
            </a:pPr>
            <a:r>
              <a:rPr lang="en-US" sz="2800" b="1" dirty="0">
                <a:solidFill>
                  <a:schemeClr val="accent5">
                    <a:lumMod val="50000"/>
                  </a:schemeClr>
                </a:solidFill>
                <a:latin typeface="Source Sans Pro Light" panose="020B0403030403020204" pitchFamily="34" charset="0"/>
              </a:rPr>
              <a:t>If you do not know who your advisor is, please email Student Engagement, </a:t>
            </a:r>
            <a:r>
              <a:rPr lang="en-US" sz="2800" b="1" dirty="0">
                <a:solidFill>
                  <a:schemeClr val="accent5">
                    <a:lumMod val="50000"/>
                  </a:schemeClr>
                </a:solidFill>
                <a:latin typeface="Source Sans Pro Light" panose="020B0403030403020204" pitchFamily="34" charset="0"/>
                <a:hlinkClick r:id="rId4"/>
              </a:rPr>
              <a:t>studentengagement@regent.edu</a:t>
            </a:r>
            <a:r>
              <a:rPr lang="en-US" sz="2800" b="1" dirty="0">
                <a:solidFill>
                  <a:schemeClr val="accent5">
                    <a:lumMod val="50000"/>
                  </a:schemeClr>
                </a:solidFill>
                <a:latin typeface="Source Sans Pro Light" panose="020B0403030403020204" pitchFamily="34" charset="0"/>
              </a:rPr>
              <a:t> </a:t>
            </a:r>
          </a:p>
          <a:p>
            <a:pPr lvl="1">
              <a:lnSpc>
                <a:spcPct val="150000"/>
              </a:lnSpc>
              <a:buFont typeface="Wingdings" panose="05000000000000000000" pitchFamily="2" charset="2"/>
              <a:buChar char="Ø"/>
            </a:pPr>
            <a:endParaRPr lang="en-US" sz="2800" b="1" dirty="0">
              <a:solidFill>
                <a:schemeClr val="accent5">
                  <a:lumMod val="50000"/>
                </a:schemeClr>
              </a:solidFill>
              <a:latin typeface="Source Sans Pro Light" panose="020B0403030403020204" pitchFamily="34" charset="0"/>
            </a:endParaRPr>
          </a:p>
          <a:p>
            <a:endParaRPr lang="en-US" altLang="en-US" b="1" dirty="0">
              <a:solidFill>
                <a:schemeClr val="accent5">
                  <a:lumMod val="50000"/>
                </a:schemeClr>
              </a:solidFill>
              <a:latin typeface="Source Sans Pro Light" panose="020B0403030403020204" pitchFamily="34" charset="0"/>
            </a:endParaRPr>
          </a:p>
        </p:txBody>
      </p:sp>
    </p:spTree>
    <p:extLst>
      <p:ext uri="{BB962C8B-B14F-4D97-AF65-F5344CB8AC3E}">
        <p14:creationId xmlns:p14="http://schemas.microsoft.com/office/powerpoint/2010/main" val="10126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983848" y="2526076"/>
            <a:ext cx="10224303" cy="1805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6600" dirty="0">
                <a:ln>
                  <a:solidFill>
                    <a:schemeClr val="tx1">
                      <a:alpha val="13000"/>
                    </a:schemeClr>
                  </a:solidFill>
                </a:ln>
                <a:solidFill>
                  <a:srgbClr val="002F6C"/>
                </a:solidFill>
                <a:latin typeface="Source Sans Pro SemiBold" panose="020B0603030403020204" pitchFamily="34" charset="0"/>
                <a:ea typeface="Source Sans Pro SemiBold" panose="020B0603030403020204" pitchFamily="34" charset="0"/>
                <a:cs typeface="Times New Roman" panose="02020603050405020304" pitchFamily="18" charset="0"/>
              </a:rPr>
              <a:t>Event Forms &amp; Procedures</a:t>
            </a:r>
          </a:p>
        </p:txBody>
      </p:sp>
    </p:spTree>
    <p:extLst>
      <p:ext uri="{BB962C8B-B14F-4D97-AF65-F5344CB8AC3E}">
        <p14:creationId xmlns:p14="http://schemas.microsoft.com/office/powerpoint/2010/main" val="1881833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73320</TotalTime>
  <Words>1628</Words>
  <Application>Microsoft Office PowerPoint</Application>
  <PresentationFormat>Widescreen</PresentationFormat>
  <Paragraphs>206</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Source Sans Pro</vt:lpstr>
      <vt:lpstr>Source Sans Pro Light</vt:lpstr>
      <vt:lpstr>Source Sans Pro SemiBold</vt:lpstr>
      <vt:lpstr>Times New Roman</vt:lpstr>
      <vt:lpstr>Wingdings</vt:lpstr>
      <vt:lpstr>Office Theme</vt:lpstr>
      <vt:lpstr>Event Leadership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Regent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Leadership Training</dc:title>
  <dc:creator>Laura Ivey</dc:creator>
  <cp:lastModifiedBy>Nicole Jackson</cp:lastModifiedBy>
  <cp:revision>280</cp:revision>
  <dcterms:created xsi:type="dcterms:W3CDTF">2019-07-24T18:51:23Z</dcterms:created>
  <dcterms:modified xsi:type="dcterms:W3CDTF">2025-04-15T14:11:21Z</dcterms:modified>
</cp:coreProperties>
</file>